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F209A-2B02-450D-A69A-B146968B4AD2}" v="1061" dt="2024-08-05T16:01:43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90" d="100"/>
          <a:sy n="90" d="100"/>
        </p:scale>
        <p:origin x="470" y="8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QUIMBAYO CASTRO" userId="1bb90464e00ae32f" providerId="Windows Live" clId="Web-{1BBF209A-2B02-450D-A69A-B146968B4AD2}"/>
    <pc:docChg chg="modSld">
      <pc:chgData name="JULIAN QUIMBAYO CASTRO" userId="1bb90464e00ae32f" providerId="Windows Live" clId="Web-{1BBF209A-2B02-450D-A69A-B146968B4AD2}" dt="2024-08-05T16:01:43.480" v="546" actId="14100"/>
      <pc:docMkLst>
        <pc:docMk/>
      </pc:docMkLst>
      <pc:sldChg chg="addSp delSp modSp">
        <pc:chgData name="JULIAN QUIMBAYO CASTRO" userId="1bb90464e00ae32f" providerId="Windows Live" clId="Web-{1BBF209A-2B02-450D-A69A-B146968B4AD2}" dt="2024-08-05T16:01:43.480" v="546" actId="14100"/>
        <pc:sldMkLst>
          <pc:docMk/>
          <pc:sldMk cId="1799348469" sldId="258"/>
        </pc:sldMkLst>
        <pc:spChg chg="mod">
          <ac:chgData name="JULIAN QUIMBAYO CASTRO" userId="1bb90464e00ae32f" providerId="Windows Live" clId="Web-{1BBF209A-2B02-450D-A69A-B146968B4AD2}" dt="2024-08-05T15:27:36.998" v="29" actId="20577"/>
          <ac:spMkLst>
            <pc:docMk/>
            <pc:sldMk cId="1799348469" sldId="258"/>
            <ac:spMk id="4" creationId="{52B0D6B5-39C9-12BF-1223-B41AF2B55D6F}"/>
          </ac:spMkLst>
        </pc:spChg>
        <pc:picChg chg="add mod modCrop">
          <ac:chgData name="JULIAN QUIMBAYO CASTRO" userId="1bb90464e00ae32f" providerId="Windows Live" clId="Web-{1BBF209A-2B02-450D-A69A-B146968B4AD2}" dt="2024-08-05T16:01:43.480" v="546" actId="14100"/>
          <ac:picMkLst>
            <pc:docMk/>
            <pc:sldMk cId="1799348469" sldId="258"/>
            <ac:picMk id="2" creationId="{1B818CFC-DBD6-B727-2CAD-779EEE5A8897}"/>
          </ac:picMkLst>
        </pc:picChg>
        <pc:picChg chg="del">
          <ac:chgData name="JULIAN QUIMBAYO CASTRO" userId="1bb90464e00ae32f" providerId="Windows Live" clId="Web-{1BBF209A-2B02-450D-A69A-B146968B4AD2}" dt="2024-08-05T15:33:11.495" v="268"/>
          <ac:picMkLst>
            <pc:docMk/>
            <pc:sldMk cId="1799348469" sldId="258"/>
            <ac:picMk id="3" creationId="{AA0D7399-E2F9-54E1-6D3E-35152E16690C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7:54.295" v="531" actId="1076"/>
        <pc:sldMkLst>
          <pc:docMk/>
          <pc:sldMk cId="1860473838" sldId="263"/>
        </pc:sldMkLst>
        <pc:spChg chg="mod">
          <ac:chgData name="JULIAN QUIMBAYO CASTRO" userId="1bb90464e00ae32f" providerId="Windows Live" clId="Web-{1BBF209A-2B02-450D-A69A-B146968B4AD2}" dt="2024-08-05T15:57:43.108" v="527" actId="14100"/>
          <ac:spMkLst>
            <pc:docMk/>
            <pc:sldMk cId="1860473838" sldId="263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7:54.295" v="531" actId="1076"/>
          <ac:picMkLst>
            <pc:docMk/>
            <pc:sldMk cId="1860473838" sldId="263"/>
            <ac:picMk id="3" creationId="{44DCA138-01C5-D955-4417-C53414E26F0C}"/>
          </ac:picMkLst>
        </pc:picChg>
        <pc:picChg chg="del">
          <ac:chgData name="JULIAN QUIMBAYO CASTRO" userId="1bb90464e00ae32f" providerId="Windows Live" clId="Web-{1BBF209A-2B02-450D-A69A-B146968B4AD2}" dt="2024-08-05T15:29:38.372" v="38"/>
          <ac:picMkLst>
            <pc:docMk/>
            <pc:sldMk cId="1860473838" sldId="263"/>
            <ac:picMk id="5122" creationId="{FF656A6F-E658-3647-59ED-2E8455EC8726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8:35.841" v="538" actId="14100"/>
        <pc:sldMkLst>
          <pc:docMk/>
          <pc:sldMk cId="666039494" sldId="264"/>
        </pc:sldMkLst>
        <pc:spChg chg="mod">
          <ac:chgData name="JULIAN QUIMBAYO CASTRO" userId="1bb90464e00ae32f" providerId="Windows Live" clId="Web-{1BBF209A-2B02-450D-A69A-B146968B4AD2}" dt="2024-08-05T15:58:20.763" v="533" actId="1076"/>
          <ac:spMkLst>
            <pc:docMk/>
            <pc:sldMk cId="666039494" sldId="264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8:35.841" v="538" actId="14100"/>
          <ac:picMkLst>
            <pc:docMk/>
            <pc:sldMk cId="666039494" sldId="264"/>
            <ac:picMk id="3" creationId="{4C49FC6E-41EA-C38B-EB31-43F48F7E97A9}"/>
          </ac:picMkLst>
        </pc:picChg>
        <pc:picChg chg="del">
          <ac:chgData name="JULIAN QUIMBAYO CASTRO" userId="1bb90464e00ae32f" providerId="Windows Live" clId="Web-{1BBF209A-2B02-450D-A69A-B146968B4AD2}" dt="2024-08-05T15:29:41.653" v="39"/>
          <ac:picMkLst>
            <pc:docMk/>
            <pc:sldMk cId="666039494" sldId="264"/>
            <ac:picMk id="4098" creationId="{39F54453-FD76-DF3D-A19C-CB2B39D62433}"/>
          </ac:picMkLst>
        </pc:picChg>
      </pc:sldChg>
      <pc:sldChg chg="modSp">
        <pc:chgData name="JULIAN QUIMBAYO CASTRO" userId="1bb90464e00ae32f" providerId="Windows Live" clId="Web-{1BBF209A-2B02-450D-A69A-B146968B4AD2}" dt="2024-08-05T15:41:28.397" v="488" actId="20577"/>
        <pc:sldMkLst>
          <pc:docMk/>
          <pc:sldMk cId="576323712" sldId="265"/>
        </pc:sldMkLst>
        <pc:spChg chg="mod">
          <ac:chgData name="JULIAN QUIMBAYO CASTRO" userId="1bb90464e00ae32f" providerId="Windows Live" clId="Web-{1BBF209A-2B02-450D-A69A-B146968B4AD2}" dt="2024-08-05T15:30:24.356" v="54" actId="20577"/>
          <ac:spMkLst>
            <pc:docMk/>
            <pc:sldMk cId="576323712" sldId="265"/>
            <ac:spMk id="4" creationId="{2399FAFB-0ED2-4A25-24F4-B6FEBA8BA85B}"/>
          </ac:spMkLst>
        </pc:spChg>
        <pc:spChg chg="mod">
          <ac:chgData name="JULIAN QUIMBAYO CASTRO" userId="1bb90464e00ae32f" providerId="Windows Live" clId="Web-{1BBF209A-2B02-450D-A69A-B146968B4AD2}" dt="2024-08-05T15:41:28.397" v="488" actId="20577"/>
          <ac:spMkLst>
            <pc:docMk/>
            <pc:sldMk cId="576323712" sldId="265"/>
            <ac:spMk id="5" creationId="{62C151B2-228A-0F1E-969B-8080FEFFDE11}"/>
          </ac:spMkLst>
        </pc:spChg>
      </pc:sldChg>
      <pc:sldChg chg="delSp modSp">
        <pc:chgData name="JULIAN QUIMBAYO CASTRO" userId="1bb90464e00ae32f" providerId="Windows Live" clId="Web-{1BBF209A-2B02-450D-A69A-B146968B4AD2}" dt="2024-08-05T15:56:54.561" v="526" actId="20577"/>
        <pc:sldMkLst>
          <pc:docMk/>
          <pc:sldMk cId="1857284823" sldId="266"/>
        </pc:sldMkLst>
        <pc:spChg chg="mod">
          <ac:chgData name="JULIAN QUIMBAYO CASTRO" userId="1bb90464e00ae32f" providerId="Windows Live" clId="Web-{1BBF209A-2B02-450D-A69A-B146968B4AD2}" dt="2024-08-05T15:56:39.296" v="520" actId="20577"/>
          <ac:spMkLst>
            <pc:docMk/>
            <pc:sldMk cId="1857284823" sldId="266"/>
            <ac:spMk id="24" creationId="{DDA4E63F-3303-C975-8BBC-BEC491F98377}"/>
          </ac:spMkLst>
        </pc:spChg>
        <pc:spChg chg="mod">
          <ac:chgData name="JULIAN QUIMBAYO CASTRO" userId="1bb90464e00ae32f" providerId="Windows Live" clId="Web-{1BBF209A-2B02-450D-A69A-B146968B4AD2}" dt="2024-08-05T15:56:54.561" v="526" actId="20577"/>
          <ac:spMkLst>
            <pc:docMk/>
            <pc:sldMk cId="1857284823" sldId="266"/>
            <ac:spMk id="55" creationId="{F988FCE3-BB69-11F2-32F6-3D51E36DD4AD}"/>
          </ac:spMkLst>
        </pc:spChg>
        <pc:picChg chg="del">
          <ac:chgData name="JULIAN QUIMBAYO CASTRO" userId="1bb90464e00ae32f" providerId="Windows Live" clId="Web-{1BBF209A-2B02-450D-A69A-B146968B4AD2}" dt="2024-08-05T15:41:39.756" v="489"/>
          <ac:picMkLst>
            <pc:docMk/>
            <pc:sldMk cId="1857284823" sldId="266"/>
            <ac:picMk id="1026" creationId="{BE770DD7-2BE1-4303-2D47-9EFDE7627B03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44:51.817" v="507" actId="1076"/>
        <pc:sldMkLst>
          <pc:docMk/>
          <pc:sldMk cId="2048858819" sldId="267"/>
        </pc:sldMkLst>
        <pc:spChg chg="add mod">
          <ac:chgData name="JULIAN QUIMBAYO CASTRO" userId="1bb90464e00ae32f" providerId="Windows Live" clId="Web-{1BBF209A-2B02-450D-A69A-B146968B4AD2}" dt="2024-08-05T15:44:27.802" v="502" actId="20577"/>
          <ac:spMkLst>
            <pc:docMk/>
            <pc:sldMk cId="2048858819" sldId="267"/>
            <ac:spMk id="4" creationId="{D0CA3997-1890-213F-25F6-7197BB109EE1}"/>
          </ac:spMkLst>
        </pc:spChg>
        <pc:picChg chg="add mod">
          <ac:chgData name="JULIAN QUIMBAYO CASTRO" userId="1bb90464e00ae32f" providerId="Windows Live" clId="Web-{1BBF209A-2B02-450D-A69A-B146968B4AD2}" dt="2024-08-05T15:44:11.755" v="495" actId="1076"/>
          <ac:picMkLst>
            <pc:docMk/>
            <pc:sldMk cId="2048858819" sldId="267"/>
            <ac:picMk id="3" creationId="{6BE39185-D81F-3586-5FD7-2179681EEF84}"/>
          </ac:picMkLst>
        </pc:picChg>
        <pc:picChg chg="mod">
          <ac:chgData name="JULIAN QUIMBAYO CASTRO" userId="1bb90464e00ae32f" providerId="Windows Live" clId="Web-{1BBF209A-2B02-450D-A69A-B146968B4AD2}" dt="2024-08-05T15:44:31.458" v="503" actId="1076"/>
          <ac:picMkLst>
            <pc:docMk/>
            <pc:sldMk cId="2048858819" sldId="267"/>
            <ac:picMk id="5" creationId="{22C3C8B3-912B-F6F8-A68E-1AE4531C52B0}"/>
          </ac:picMkLst>
        </pc:picChg>
        <pc:picChg chg="add mod">
          <ac:chgData name="JULIAN QUIMBAYO CASTRO" userId="1bb90464e00ae32f" providerId="Windows Live" clId="Web-{1BBF209A-2B02-450D-A69A-B146968B4AD2}" dt="2024-08-05T15:44:51.817" v="507" actId="1076"/>
          <ac:picMkLst>
            <pc:docMk/>
            <pc:sldMk cId="2048858819" sldId="267"/>
            <ac:picMk id="6" creationId="{BD541166-AA8B-11B7-9E55-C2527C3643CB}"/>
          </ac:picMkLst>
        </pc:picChg>
        <pc:picChg chg="del">
          <ac:chgData name="JULIAN QUIMBAYO CASTRO" userId="1bb90464e00ae32f" providerId="Windows Live" clId="Web-{1BBF209A-2B02-450D-A69A-B146968B4AD2}" dt="2024-08-05T15:44:00.693" v="490"/>
          <ac:picMkLst>
            <pc:docMk/>
            <pc:sldMk cId="2048858819" sldId="267"/>
            <ac:picMk id="2050" creationId="{76959828-6A7C-4525-3EBF-EC8FF8989E97}"/>
          </ac:picMkLst>
        </pc:picChg>
        <pc:picChg chg="del">
          <ac:chgData name="JULIAN QUIMBAYO CASTRO" userId="1bb90464e00ae32f" providerId="Windows Live" clId="Web-{1BBF209A-2B02-450D-A69A-B146968B4AD2}" dt="2024-08-05T15:44:04.099" v="492"/>
          <ac:picMkLst>
            <pc:docMk/>
            <pc:sldMk cId="2048858819" sldId="267"/>
            <ac:picMk id="2052" creationId="{1C63059A-30AE-054F-4C74-C01D3FF9B2DC}"/>
          </ac:picMkLst>
        </pc:picChg>
        <pc:picChg chg="del">
          <ac:chgData name="JULIAN QUIMBAYO CASTRO" userId="1bb90464e00ae32f" providerId="Windows Live" clId="Web-{1BBF209A-2B02-450D-A69A-B146968B4AD2}" dt="2024-08-05T15:44:03.333" v="491"/>
          <ac:picMkLst>
            <pc:docMk/>
            <pc:sldMk cId="2048858819" sldId="267"/>
            <ac:picMk id="2054" creationId="{879F4D28-5CC2-C2B6-FA16-FCBAB8BEF477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6:15.999" v="513" actId="1076"/>
        <pc:sldMkLst>
          <pc:docMk/>
          <pc:sldMk cId="774635298" sldId="270"/>
        </pc:sldMkLst>
        <pc:picChg chg="add mod">
          <ac:chgData name="JULIAN QUIMBAYO CASTRO" userId="1bb90464e00ae32f" providerId="Windows Live" clId="Web-{1BBF209A-2B02-450D-A69A-B146968B4AD2}" dt="2024-08-05T15:56:14.296" v="512" actId="1076"/>
          <ac:picMkLst>
            <pc:docMk/>
            <pc:sldMk cId="774635298" sldId="270"/>
            <ac:picMk id="3" creationId="{50F302C5-5696-48E8-4869-047A6072E55E}"/>
          </ac:picMkLst>
        </pc:picChg>
        <pc:picChg chg="del">
          <ac:chgData name="JULIAN QUIMBAYO CASTRO" userId="1bb90464e00ae32f" providerId="Windows Live" clId="Web-{1BBF209A-2B02-450D-A69A-B146968B4AD2}" dt="2024-08-05T15:45:19.223" v="508"/>
          <ac:picMkLst>
            <pc:docMk/>
            <pc:sldMk cId="774635298" sldId="270"/>
            <ac:picMk id="6" creationId="{FDC935C2-8B2E-D615-D1FA-DD9946398F62}"/>
          </ac:picMkLst>
        </pc:picChg>
        <pc:picChg chg="mod">
          <ac:chgData name="JULIAN QUIMBAYO CASTRO" userId="1bb90464e00ae32f" providerId="Windows Live" clId="Web-{1BBF209A-2B02-450D-A69A-B146968B4AD2}" dt="2024-08-05T15:56:15.999" v="513" actId="1076"/>
          <ac:picMkLst>
            <pc:docMk/>
            <pc:sldMk cId="774635298" sldId="270"/>
            <ac:picMk id="7" creationId="{9C7439E4-DB7A-897E-3CB3-2F7F813459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ode-corhuila/clase-espejo-2024-b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B0D6B5-39C9-12BF-1223-B41AF2B55D6F}"/>
              </a:ext>
            </a:extLst>
          </p:cNvPr>
          <p:cNvSpPr txBox="1"/>
          <p:nvPr/>
        </p:nvSpPr>
        <p:spPr>
          <a:xfrm>
            <a:off x="82366" y="907289"/>
            <a:ext cx="499476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  <a:cs typeface="Calibri"/>
              </a:rPr>
              <a:t>Estructura de datos</a:t>
            </a: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r>
              <a:rPr lang="es-CO" sz="2400" b="1" dirty="0">
                <a:solidFill>
                  <a:schemeClr val="bg1"/>
                </a:solidFill>
                <a:cs typeface="Calibri"/>
              </a:rPr>
              <a:t>Master. Jesús Ariel González Bonilla</a:t>
            </a: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r>
              <a:rPr lang="es-CO" sz="2400" b="1" dirty="0">
                <a:solidFill>
                  <a:schemeClr val="bg1"/>
                </a:solidFill>
                <a:cs typeface="Calibri"/>
              </a:rPr>
              <a:t>  https://www.linkedin.com/in/jesusarielgonzalezbonilla/</a:t>
            </a: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r>
              <a:rPr lang="es-CO" sz="2400" b="1" dirty="0">
                <a:solidFill>
                  <a:schemeClr val="bg1"/>
                </a:solidFill>
                <a:cs typeface="Calibri"/>
              </a:rPr>
              <a:t>https://github.com/ariel5253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61E43C-C9A7-580E-E33C-6AF37AF1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498" y="330199"/>
            <a:ext cx="7025623" cy="61891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205EF-C2EE-D157-09A6-1B801405FE34}"/>
              </a:ext>
            </a:extLst>
          </p:cNvPr>
          <p:cNvSpPr txBox="1"/>
          <p:nvPr/>
        </p:nvSpPr>
        <p:spPr>
          <a:xfrm>
            <a:off x="0" y="-51397"/>
            <a:ext cx="12202056" cy="76944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419" sz="4400" b="1" dirty="0">
                <a:solidFill>
                  <a:schemeClr val="bg1"/>
                </a:solidFill>
              </a:rPr>
              <a:t>C</a:t>
            </a:r>
            <a:r>
              <a:rPr lang="es-CO" sz="4400" b="1" dirty="0">
                <a:solidFill>
                  <a:schemeClr val="bg1"/>
                </a:solidFill>
              </a:rPr>
              <a:t>LASE ESPEJO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834204-5F71-4CF0-BD73-8AEA3BFE9948}"/>
              </a:ext>
            </a:extLst>
          </p:cNvPr>
          <p:cNvSpPr txBox="1"/>
          <p:nvPr/>
        </p:nvSpPr>
        <p:spPr>
          <a:xfrm>
            <a:off x="7857068" y="1461307"/>
            <a:ext cx="41887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cs typeface="Calibri"/>
              </a:rPr>
              <a:t>Algoritmos y Programación</a:t>
            </a:r>
          </a:p>
        </p:txBody>
      </p:sp>
      <p:pic>
        <p:nvPicPr>
          <p:cNvPr id="1026" name="Picture 2" descr="Logo de LinkedIn: la historia y el significado del logotipo, la marca y ...">
            <a:extLst>
              <a:ext uri="{FF2B5EF4-FFF2-40B4-BE49-F238E27FC236}">
                <a16:creationId xmlns:a16="http://schemas.microsoft.com/office/drawing/2014/main" id="{1665C0D3-85F9-9432-012F-88780B2C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6" y="2455272"/>
            <a:ext cx="731617" cy="4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C180E829-5F5D-C2C3-96B3-09956C36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" y="3697340"/>
            <a:ext cx="882232" cy="4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CAFF5E-74C6-F043-3060-9A2C997EB02D}"/>
              </a:ext>
            </a:extLst>
          </p:cNvPr>
          <p:cNvSpPr txBox="1"/>
          <p:nvPr/>
        </p:nvSpPr>
        <p:spPr>
          <a:xfrm>
            <a:off x="7198821" y="2236556"/>
            <a:ext cx="499476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CO" sz="2400" b="1" dirty="0">
                <a:solidFill>
                  <a:schemeClr val="bg1"/>
                </a:solidFill>
                <a:cs typeface="Calibri"/>
              </a:rPr>
              <a:t>Master. </a:t>
            </a:r>
            <a:endParaRPr lang="es-CO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CO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CO" sz="2400" b="1" dirty="0">
                <a:solidFill>
                  <a:schemeClr val="bg1"/>
                </a:solidFill>
                <a:cs typeface="Calibri"/>
              </a:rPr>
              <a:t>Jesús Abraham Zazueta Castillo. </a:t>
            </a: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  <a:p>
            <a:endParaRPr lang="es-CO" sz="24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2" descr="Logo de LinkedIn: la historia y el significado del logotipo, la marca y ...">
            <a:extLst>
              <a:ext uri="{FF2B5EF4-FFF2-40B4-BE49-F238E27FC236}">
                <a16:creationId xmlns:a16="http://schemas.microsoft.com/office/drawing/2014/main" id="{EAF4191F-FCE0-408B-83B8-76FC17AB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26" y="3045778"/>
            <a:ext cx="731617" cy="4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itHub Logo, symbol, meaning, history, PNG, brand">
            <a:extLst>
              <a:ext uri="{FF2B5EF4-FFF2-40B4-BE49-F238E27FC236}">
                <a16:creationId xmlns:a16="http://schemas.microsoft.com/office/drawing/2014/main" id="{3CEC9F45-53DF-B8B6-3620-2432384A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56" y="4036007"/>
            <a:ext cx="882232" cy="49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563A1-8C70-2B12-E512-907A0B2CA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3A7B68-5DDD-A87C-0EC4-EF60FD5CCA4E}"/>
              </a:ext>
            </a:extLst>
          </p:cNvPr>
          <p:cNvSpPr txBox="1"/>
          <p:nvPr/>
        </p:nvSpPr>
        <p:spPr>
          <a:xfrm>
            <a:off x="3229336" y="229868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Estructuras de Datos Esenciales en Java</a:t>
            </a:r>
            <a:r>
              <a:rPr lang="es-CO" sz="2400" b="1" dirty="0"/>
              <a:t> 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1CDB3B-398B-922C-7609-CD399029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3F0085-02C9-BC71-EED2-78D64F82A791}"/>
              </a:ext>
            </a:extLst>
          </p:cNvPr>
          <p:cNvSpPr txBox="1"/>
          <p:nvPr/>
        </p:nvSpPr>
        <p:spPr>
          <a:xfrm>
            <a:off x="816668" y="1726824"/>
            <a:ext cx="3704532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Listas Enlazadas (</a:t>
            </a:r>
            <a:r>
              <a:rPr lang="es-CO" dirty="0" err="1"/>
              <a:t>LinkedList</a:t>
            </a:r>
            <a:r>
              <a:rPr lang="es-CO" dirty="0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465BE2-6884-AE18-6286-458B4B23607F}"/>
              </a:ext>
            </a:extLst>
          </p:cNvPr>
          <p:cNvSpPr txBox="1"/>
          <p:nvPr/>
        </p:nvSpPr>
        <p:spPr>
          <a:xfrm>
            <a:off x="816667" y="2326760"/>
            <a:ext cx="7294400" cy="21844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java.util.LinkedList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LinkedList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String</a:t>
            </a:r>
            <a:r>
              <a:rPr lang="es-CO" dirty="0">
                <a:solidFill>
                  <a:srgbClr val="0070C0"/>
                </a:solidFill>
              </a:rPr>
              <a:t>&gt; </a:t>
            </a:r>
            <a:r>
              <a:rPr lang="es-CO" dirty="0" err="1">
                <a:solidFill>
                  <a:srgbClr val="0070C0"/>
                </a:solidFill>
              </a:rPr>
              <a:t>listaEnlazada</a:t>
            </a:r>
            <a:r>
              <a:rPr lang="es-CO" dirty="0">
                <a:solidFill>
                  <a:srgbClr val="0070C0"/>
                </a:solidFill>
              </a:rPr>
              <a:t> = new </a:t>
            </a:r>
            <a:r>
              <a:rPr lang="es-CO" dirty="0" err="1">
                <a:solidFill>
                  <a:srgbClr val="0070C0"/>
                </a:solidFill>
              </a:rPr>
              <a:t>LinkedList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listaEnlazada.add</a:t>
            </a:r>
            <a:r>
              <a:rPr lang="es-CO" dirty="0">
                <a:solidFill>
                  <a:srgbClr val="0070C0"/>
                </a:solidFill>
              </a:rPr>
              <a:t>("Nodo1");</a:t>
            </a:r>
          </a:p>
          <a:p>
            <a:r>
              <a:rPr lang="es-CO" dirty="0" err="1">
                <a:solidFill>
                  <a:srgbClr val="0070C0"/>
                </a:solidFill>
              </a:rPr>
              <a:t>listaEnlazada.add</a:t>
            </a:r>
            <a:r>
              <a:rPr lang="es-CO" dirty="0">
                <a:solidFill>
                  <a:srgbClr val="0070C0"/>
                </a:solidFill>
              </a:rPr>
              <a:t>("Nodo2");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</a:t>
            </a:r>
            <a:r>
              <a:rPr lang="es-CO" dirty="0" err="1">
                <a:solidFill>
                  <a:srgbClr val="0070C0"/>
                </a:solidFill>
              </a:rPr>
              <a:t>listaEnlazada.get</a:t>
            </a:r>
            <a:r>
              <a:rPr lang="es-CO" dirty="0">
                <a:solidFill>
                  <a:srgbClr val="0070C0"/>
                </a:solidFill>
              </a:rPr>
              <a:t>(1)); // Salida: "Nodo2"</a:t>
            </a:r>
          </a:p>
        </p:txBody>
      </p:sp>
    </p:spTree>
    <p:extLst>
      <p:ext uri="{BB962C8B-B14F-4D97-AF65-F5344CB8AC3E}">
        <p14:creationId xmlns:p14="http://schemas.microsoft.com/office/powerpoint/2010/main" val="425711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C1AB4-BC20-3417-5965-134466931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A2BB64F-4A7F-24D3-F6DE-BFDDBBC387F9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POO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31B6C4-C3D6-8B6C-68B7-D0AA5FA1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1ABD172-88ED-4C99-9426-98C716B10A9E}"/>
              </a:ext>
            </a:extLst>
          </p:cNvPr>
          <p:cNvSpPr txBox="1"/>
          <p:nvPr/>
        </p:nvSpPr>
        <p:spPr>
          <a:xfrm>
            <a:off x="6760267" y="1635929"/>
            <a:ext cx="4855999" cy="218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Clases y Objetos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Clase</a:t>
            </a:r>
            <a:r>
              <a:rPr lang="es-ES" dirty="0"/>
              <a:t>: Es una plantilla o molde que define las propiedades y comportamientos de los objetos.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Objeto</a:t>
            </a:r>
            <a:r>
              <a:rPr lang="es-ES" dirty="0"/>
              <a:t>: Es una instancia de una clase.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6A94107-7DD1-0CAB-87E8-B1BAB50662A5}"/>
              </a:ext>
            </a:extLst>
          </p:cNvPr>
          <p:cNvSpPr txBox="1"/>
          <p:nvPr/>
        </p:nvSpPr>
        <p:spPr>
          <a:xfrm>
            <a:off x="355600" y="1023956"/>
            <a:ext cx="6096000" cy="5262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0070C0"/>
                </a:solidFill>
              </a:rPr>
              <a:t>// Definición de la clase</a:t>
            </a:r>
          </a:p>
          <a:p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Persona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String</a:t>
            </a:r>
            <a:r>
              <a:rPr lang="es-CO" sz="1600" dirty="0">
                <a:solidFill>
                  <a:srgbClr val="0070C0"/>
                </a:solidFill>
              </a:rPr>
              <a:t> nombre;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int</a:t>
            </a:r>
            <a:r>
              <a:rPr lang="es-CO" sz="1600" dirty="0">
                <a:solidFill>
                  <a:srgbClr val="0070C0"/>
                </a:solidFill>
              </a:rPr>
              <a:t> edad;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    // Método de la clase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saludar()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System.out.println</a:t>
            </a:r>
            <a:r>
              <a:rPr lang="es-CO" sz="1600" dirty="0">
                <a:solidFill>
                  <a:srgbClr val="0070C0"/>
                </a:solidFill>
              </a:rPr>
              <a:t>("Hola, mi nombre es " + nombre);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// Clase principal</a:t>
            </a:r>
          </a:p>
          <a:p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static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(</a:t>
            </a:r>
            <a:r>
              <a:rPr lang="es-CO" sz="1600" dirty="0" err="1">
                <a:solidFill>
                  <a:srgbClr val="0070C0"/>
                </a:solidFill>
              </a:rPr>
              <a:t>String</a:t>
            </a:r>
            <a:r>
              <a:rPr lang="es-CO" sz="1600" dirty="0">
                <a:solidFill>
                  <a:srgbClr val="0070C0"/>
                </a:solidFill>
              </a:rPr>
              <a:t>[] </a:t>
            </a:r>
            <a:r>
              <a:rPr lang="es-CO" sz="1600" dirty="0" err="1">
                <a:solidFill>
                  <a:srgbClr val="0070C0"/>
                </a:solidFill>
              </a:rPr>
              <a:t>args</a:t>
            </a:r>
            <a:r>
              <a:rPr lang="es-CO" sz="16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// Creación de un objeto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Persona persona1 = new Persona();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persona1.nombre = "Juan";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persona1.edad = 25;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persona1.saludar(); // Salida: Hola, mi nombre es Juan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321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E965-0373-EE51-B12A-A824FC21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75E2E30-2C43-10F7-CC34-24EF93F3F104}"/>
              </a:ext>
            </a:extLst>
          </p:cNvPr>
          <p:cNvSpPr txBox="1"/>
          <p:nvPr/>
        </p:nvSpPr>
        <p:spPr>
          <a:xfrm>
            <a:off x="6595534" y="527698"/>
            <a:ext cx="1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POO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AAC8CD-B86B-06DD-20F0-0640D167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C28FBE-2A17-747C-C737-1A4FCCF6A47B}"/>
              </a:ext>
            </a:extLst>
          </p:cNvPr>
          <p:cNvSpPr txBox="1"/>
          <p:nvPr/>
        </p:nvSpPr>
        <p:spPr>
          <a:xfrm>
            <a:off x="6858000" y="2389130"/>
            <a:ext cx="4979988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Encapsulamiento</a:t>
            </a:r>
          </a:p>
          <a:p>
            <a:endParaRPr lang="es-ES" b="1" dirty="0"/>
          </a:p>
          <a:p>
            <a:r>
              <a:rPr lang="es-ES" b="1" dirty="0"/>
              <a:t>Concepto</a:t>
            </a:r>
            <a:r>
              <a:rPr lang="es-ES" dirty="0"/>
              <a:t>: Restringe el acceso directo a los atributos de una clase y los controla mediante métodos (</a:t>
            </a:r>
            <a:r>
              <a:rPr lang="es-ES" b="1" dirty="0" err="1"/>
              <a:t>getters</a:t>
            </a:r>
            <a:r>
              <a:rPr lang="es-ES" dirty="0"/>
              <a:t> y </a:t>
            </a:r>
            <a:r>
              <a:rPr lang="es-ES" b="1" dirty="0" err="1"/>
              <a:t>setters</a:t>
            </a:r>
            <a:r>
              <a:rPr lang="es-ES" dirty="0"/>
              <a:t>).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50C9BC-7F9F-B24C-5305-A8B7E8760186}"/>
              </a:ext>
            </a:extLst>
          </p:cNvPr>
          <p:cNvSpPr txBox="1"/>
          <p:nvPr/>
        </p:nvSpPr>
        <p:spPr>
          <a:xfrm>
            <a:off x="266003" y="238333"/>
            <a:ext cx="6096000" cy="60016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CuentaBancaria</a:t>
            </a:r>
            <a:r>
              <a:rPr lang="es-CO" sz="16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private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double</a:t>
            </a:r>
            <a:r>
              <a:rPr lang="es-CO" sz="1600" dirty="0">
                <a:solidFill>
                  <a:srgbClr val="0070C0"/>
                </a:solidFill>
              </a:rPr>
              <a:t> saldo;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    // </a:t>
            </a:r>
            <a:r>
              <a:rPr lang="es-CO" sz="1600" dirty="0" err="1">
                <a:solidFill>
                  <a:srgbClr val="0070C0"/>
                </a:solidFill>
              </a:rPr>
              <a:t>Getter</a:t>
            </a:r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double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getSaldo</a:t>
            </a:r>
            <a:r>
              <a:rPr lang="es-CO" sz="1600" dirty="0">
                <a:solidFill>
                  <a:srgbClr val="0070C0"/>
                </a:solidFill>
              </a:rPr>
              <a:t>()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return</a:t>
            </a:r>
            <a:r>
              <a:rPr lang="es-CO" sz="1600" dirty="0">
                <a:solidFill>
                  <a:srgbClr val="0070C0"/>
                </a:solidFill>
              </a:rPr>
              <a:t> saldo;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    // Setter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depositar(</a:t>
            </a:r>
            <a:r>
              <a:rPr lang="es-CO" sz="1600" dirty="0" err="1">
                <a:solidFill>
                  <a:srgbClr val="0070C0"/>
                </a:solidFill>
              </a:rPr>
              <a:t>double</a:t>
            </a:r>
            <a:r>
              <a:rPr lang="es-CO" sz="1600" dirty="0">
                <a:solidFill>
                  <a:srgbClr val="0070C0"/>
                </a:solidFill>
              </a:rPr>
              <a:t> cantidad)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if</a:t>
            </a:r>
            <a:r>
              <a:rPr lang="es-CO" sz="1600" dirty="0">
                <a:solidFill>
                  <a:srgbClr val="0070C0"/>
                </a:solidFill>
              </a:rPr>
              <a:t> (cantidad &gt; 0)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    saldo += cantidad;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static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(</a:t>
            </a:r>
            <a:r>
              <a:rPr lang="es-CO" sz="1600" dirty="0" err="1">
                <a:solidFill>
                  <a:srgbClr val="0070C0"/>
                </a:solidFill>
              </a:rPr>
              <a:t>String</a:t>
            </a:r>
            <a:r>
              <a:rPr lang="es-CO" sz="1600" dirty="0">
                <a:solidFill>
                  <a:srgbClr val="0070C0"/>
                </a:solidFill>
              </a:rPr>
              <a:t>[] </a:t>
            </a:r>
            <a:r>
              <a:rPr lang="es-CO" sz="1600" dirty="0" err="1">
                <a:solidFill>
                  <a:srgbClr val="0070C0"/>
                </a:solidFill>
              </a:rPr>
              <a:t>args</a:t>
            </a:r>
            <a:r>
              <a:rPr lang="es-CO" sz="16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CuentaBancaria</a:t>
            </a:r>
            <a:r>
              <a:rPr lang="es-CO" sz="1600" dirty="0">
                <a:solidFill>
                  <a:srgbClr val="0070C0"/>
                </a:solidFill>
              </a:rPr>
              <a:t> cuenta = new </a:t>
            </a:r>
            <a:r>
              <a:rPr lang="es-CO" sz="1600" dirty="0" err="1">
                <a:solidFill>
                  <a:srgbClr val="0070C0"/>
                </a:solidFill>
              </a:rPr>
              <a:t>CuentaBancaria</a:t>
            </a:r>
            <a:r>
              <a:rPr lang="es-CO" sz="1600" dirty="0">
                <a:solidFill>
                  <a:srgbClr val="0070C0"/>
                </a:solidFill>
              </a:rPr>
              <a:t>();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cuenta.depositar</a:t>
            </a:r>
            <a:r>
              <a:rPr lang="es-CO" sz="1600" dirty="0">
                <a:solidFill>
                  <a:srgbClr val="0070C0"/>
                </a:solidFill>
              </a:rPr>
              <a:t>(1000);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System.out.println</a:t>
            </a:r>
            <a:r>
              <a:rPr lang="es-CO" sz="1600" dirty="0">
                <a:solidFill>
                  <a:srgbClr val="0070C0"/>
                </a:solidFill>
              </a:rPr>
              <a:t>("Saldo: " + </a:t>
            </a:r>
            <a:r>
              <a:rPr lang="es-CO" sz="1600" dirty="0" err="1">
                <a:solidFill>
                  <a:srgbClr val="0070C0"/>
                </a:solidFill>
              </a:rPr>
              <a:t>cuenta.getSaldo</a:t>
            </a:r>
            <a:r>
              <a:rPr lang="es-CO" sz="1600" dirty="0">
                <a:solidFill>
                  <a:srgbClr val="0070C0"/>
                </a:solidFill>
              </a:rPr>
              <a:t>()); // Salida: Saldo: 1000.0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455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D5CEF-B839-A03C-9D9F-F427724AF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7CEF305-692C-5EB8-3842-89DD5F63CB0A}"/>
              </a:ext>
            </a:extLst>
          </p:cNvPr>
          <p:cNvSpPr txBox="1"/>
          <p:nvPr/>
        </p:nvSpPr>
        <p:spPr>
          <a:xfrm>
            <a:off x="6595534" y="527698"/>
            <a:ext cx="1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POO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C69C4A-AB00-3E36-C055-866C9E52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69A4B9-3803-9918-BAE3-06C88113AAA4}"/>
              </a:ext>
            </a:extLst>
          </p:cNvPr>
          <p:cNvSpPr txBox="1"/>
          <p:nvPr/>
        </p:nvSpPr>
        <p:spPr>
          <a:xfrm>
            <a:off x="6798734" y="1322330"/>
            <a:ext cx="4979988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Herencia</a:t>
            </a:r>
          </a:p>
          <a:p>
            <a:endParaRPr lang="es-ES" b="1" dirty="0"/>
          </a:p>
          <a:p>
            <a:r>
              <a:rPr lang="es-ES" b="1" dirty="0"/>
              <a:t>Concepto</a:t>
            </a:r>
            <a:r>
              <a:rPr lang="es-ES" dirty="0"/>
              <a:t>: Permite que una clase (subclase) herede propiedades y métodos de otra clase (superclase).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D515BA-8AFD-DC61-709A-5FCBDEC3F3D3}"/>
              </a:ext>
            </a:extLst>
          </p:cNvPr>
          <p:cNvSpPr txBox="1"/>
          <p:nvPr/>
        </p:nvSpPr>
        <p:spPr>
          <a:xfrm>
            <a:off x="476473" y="527698"/>
            <a:ext cx="6096000" cy="5262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0070C0"/>
                </a:solidFill>
              </a:rPr>
              <a:t>// Clase base (superclase)</a:t>
            </a:r>
          </a:p>
          <a:p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Animal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comer()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System.out.println</a:t>
            </a:r>
            <a:r>
              <a:rPr lang="es-CO" sz="1600" dirty="0">
                <a:solidFill>
                  <a:srgbClr val="0070C0"/>
                </a:solidFill>
              </a:rPr>
              <a:t>("Este animal está comiendo");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>
                <a:solidFill>
                  <a:srgbClr val="0070C0"/>
                </a:solidFill>
              </a:rPr>
              <a:t>// Clase derivada (subclase)</a:t>
            </a:r>
          </a:p>
          <a:p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Perro </a:t>
            </a:r>
            <a:r>
              <a:rPr lang="es-CO" sz="1600" dirty="0" err="1">
                <a:solidFill>
                  <a:srgbClr val="0070C0"/>
                </a:solidFill>
              </a:rPr>
              <a:t>extends</a:t>
            </a:r>
            <a:r>
              <a:rPr lang="es-CO" sz="1600" dirty="0">
                <a:solidFill>
                  <a:srgbClr val="0070C0"/>
                </a:solidFill>
              </a:rPr>
              <a:t> Animal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ladrar()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System.out.println</a:t>
            </a:r>
            <a:r>
              <a:rPr lang="es-CO" sz="1600" dirty="0">
                <a:solidFill>
                  <a:srgbClr val="0070C0"/>
                </a:solidFill>
              </a:rPr>
              <a:t>("El perro está ladrando");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  <a:p>
            <a:endParaRPr lang="es-CO" sz="1600" dirty="0">
              <a:solidFill>
                <a:srgbClr val="0070C0"/>
              </a:solidFill>
            </a:endParaRPr>
          </a:p>
          <a:p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class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</a:t>
            </a:r>
            <a:r>
              <a:rPr lang="es-CO" sz="1600" dirty="0" err="1">
                <a:solidFill>
                  <a:srgbClr val="0070C0"/>
                </a:solidFill>
              </a:rPr>
              <a:t>public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static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void</a:t>
            </a:r>
            <a:r>
              <a:rPr lang="es-CO" sz="1600" dirty="0">
                <a:solidFill>
                  <a:srgbClr val="0070C0"/>
                </a:solidFill>
              </a:rPr>
              <a:t> </a:t>
            </a:r>
            <a:r>
              <a:rPr lang="es-CO" sz="1600" dirty="0" err="1">
                <a:solidFill>
                  <a:srgbClr val="0070C0"/>
                </a:solidFill>
              </a:rPr>
              <a:t>main</a:t>
            </a:r>
            <a:r>
              <a:rPr lang="es-CO" sz="1600" dirty="0">
                <a:solidFill>
                  <a:srgbClr val="0070C0"/>
                </a:solidFill>
              </a:rPr>
              <a:t>(</a:t>
            </a:r>
            <a:r>
              <a:rPr lang="es-CO" sz="1600" dirty="0" err="1">
                <a:solidFill>
                  <a:srgbClr val="0070C0"/>
                </a:solidFill>
              </a:rPr>
              <a:t>String</a:t>
            </a:r>
            <a:r>
              <a:rPr lang="es-CO" sz="1600" dirty="0">
                <a:solidFill>
                  <a:srgbClr val="0070C0"/>
                </a:solidFill>
              </a:rPr>
              <a:t>[] </a:t>
            </a:r>
            <a:r>
              <a:rPr lang="es-CO" sz="1600" dirty="0" err="1">
                <a:solidFill>
                  <a:srgbClr val="0070C0"/>
                </a:solidFill>
              </a:rPr>
              <a:t>args</a:t>
            </a:r>
            <a:r>
              <a:rPr lang="es-CO" sz="16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Perro </a:t>
            </a:r>
            <a:r>
              <a:rPr lang="es-CO" sz="1600" dirty="0" err="1">
                <a:solidFill>
                  <a:srgbClr val="0070C0"/>
                </a:solidFill>
              </a:rPr>
              <a:t>perro</a:t>
            </a:r>
            <a:r>
              <a:rPr lang="es-CO" sz="1600" dirty="0">
                <a:solidFill>
                  <a:srgbClr val="0070C0"/>
                </a:solidFill>
              </a:rPr>
              <a:t> = new Perro();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perro.comer</a:t>
            </a:r>
            <a:r>
              <a:rPr lang="es-CO" sz="1600" dirty="0">
                <a:solidFill>
                  <a:srgbClr val="0070C0"/>
                </a:solidFill>
              </a:rPr>
              <a:t>();  // Heredado de Animal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    </a:t>
            </a:r>
            <a:r>
              <a:rPr lang="es-CO" sz="1600" dirty="0" err="1">
                <a:solidFill>
                  <a:srgbClr val="0070C0"/>
                </a:solidFill>
              </a:rPr>
              <a:t>perro.ladrar</a:t>
            </a:r>
            <a:r>
              <a:rPr lang="es-CO" sz="1600" dirty="0">
                <a:solidFill>
                  <a:srgbClr val="0070C0"/>
                </a:solidFill>
              </a:rPr>
              <a:t>(); // Método propio</a:t>
            </a:r>
          </a:p>
          <a:p>
            <a:r>
              <a:rPr lang="es-CO" sz="16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6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97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722E-0BDA-D599-6B10-C96678502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3DF958-5053-AF89-AB66-A1A1014B8B58}"/>
              </a:ext>
            </a:extLst>
          </p:cNvPr>
          <p:cNvSpPr txBox="1"/>
          <p:nvPr/>
        </p:nvSpPr>
        <p:spPr>
          <a:xfrm>
            <a:off x="6595534" y="527698"/>
            <a:ext cx="1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POO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08C298-4148-F645-BBE8-C48CD2E6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89B85D-C4F2-9A53-1245-77B131A481C0}"/>
              </a:ext>
            </a:extLst>
          </p:cNvPr>
          <p:cNvSpPr txBox="1"/>
          <p:nvPr/>
        </p:nvSpPr>
        <p:spPr>
          <a:xfrm>
            <a:off x="480227" y="782693"/>
            <a:ext cx="8580591" cy="183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Polimorfismo</a:t>
            </a:r>
          </a:p>
          <a:p>
            <a:endParaRPr lang="es-CO" b="1" dirty="0"/>
          </a:p>
          <a:p>
            <a:r>
              <a:rPr lang="es-CO" b="1" dirty="0"/>
              <a:t>Concepto</a:t>
            </a:r>
            <a:r>
              <a:rPr lang="es-CO" dirty="0"/>
              <a:t>: Permite que un objeto adopte múltiples formas. Principalmente se logra a través de </a:t>
            </a:r>
            <a:r>
              <a:rPr lang="es-CO" b="1" dirty="0"/>
              <a:t>sobrecarga</a:t>
            </a:r>
            <a:r>
              <a:rPr lang="es-CO" dirty="0"/>
              <a:t> y </a:t>
            </a:r>
            <a:r>
              <a:rPr lang="es-CO" b="1" dirty="0" err="1"/>
              <a:t>sobrescritura</a:t>
            </a:r>
            <a:r>
              <a:rPr lang="es-CO" dirty="0"/>
              <a:t> de métodos.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6944F3-AE71-89B6-F81A-B5F8A0DF64D2}"/>
              </a:ext>
            </a:extLst>
          </p:cNvPr>
          <p:cNvSpPr txBox="1"/>
          <p:nvPr/>
        </p:nvSpPr>
        <p:spPr>
          <a:xfrm>
            <a:off x="480227" y="2645720"/>
            <a:ext cx="3999716" cy="36009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dirty="0" err="1">
                <a:solidFill>
                  <a:srgbClr val="0070C0"/>
                </a:solidFill>
              </a:rPr>
              <a:t>class</a:t>
            </a:r>
            <a:r>
              <a:rPr lang="es-CO" sz="1200" dirty="0">
                <a:solidFill>
                  <a:srgbClr val="0070C0"/>
                </a:solidFill>
              </a:rPr>
              <a:t> Animal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void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hacerSonido</a:t>
            </a:r>
            <a:r>
              <a:rPr lang="es-CO" sz="1200" dirty="0">
                <a:solidFill>
                  <a:srgbClr val="0070C0"/>
                </a:solidFill>
              </a:rPr>
              <a:t>()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System.out.println</a:t>
            </a:r>
            <a:r>
              <a:rPr lang="es-CO" sz="1200" dirty="0">
                <a:solidFill>
                  <a:srgbClr val="0070C0"/>
                </a:solidFill>
              </a:rPr>
              <a:t>("El animal hace un sonido");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200" dirty="0">
                <a:solidFill>
                  <a:srgbClr val="0070C0"/>
                </a:solidFill>
              </a:rPr>
              <a:t>}</a:t>
            </a:r>
          </a:p>
          <a:p>
            <a:endParaRPr lang="es-CO" sz="1200" dirty="0">
              <a:solidFill>
                <a:srgbClr val="0070C0"/>
              </a:solidFill>
            </a:endParaRPr>
          </a:p>
          <a:p>
            <a:r>
              <a:rPr lang="es-CO" sz="1200" dirty="0" err="1">
                <a:solidFill>
                  <a:srgbClr val="0070C0"/>
                </a:solidFill>
              </a:rPr>
              <a:t>class</a:t>
            </a:r>
            <a:r>
              <a:rPr lang="es-CO" sz="1200" dirty="0">
                <a:solidFill>
                  <a:srgbClr val="0070C0"/>
                </a:solidFill>
              </a:rPr>
              <a:t> Gato </a:t>
            </a:r>
            <a:r>
              <a:rPr lang="es-CO" sz="1200" dirty="0" err="1">
                <a:solidFill>
                  <a:srgbClr val="0070C0"/>
                </a:solidFill>
              </a:rPr>
              <a:t>extends</a:t>
            </a:r>
            <a:r>
              <a:rPr lang="es-CO" sz="1200" dirty="0">
                <a:solidFill>
                  <a:srgbClr val="0070C0"/>
                </a:solidFill>
              </a:rPr>
              <a:t> Animal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@Override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void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hacerSonido</a:t>
            </a:r>
            <a:r>
              <a:rPr lang="es-CO" sz="1200" dirty="0">
                <a:solidFill>
                  <a:srgbClr val="0070C0"/>
                </a:solidFill>
              </a:rPr>
              <a:t>()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System.out.println</a:t>
            </a:r>
            <a:r>
              <a:rPr lang="es-CO" sz="1200" dirty="0">
                <a:solidFill>
                  <a:srgbClr val="0070C0"/>
                </a:solidFill>
              </a:rPr>
              <a:t>("El gato dice: Miau");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200" dirty="0">
                <a:solidFill>
                  <a:srgbClr val="0070C0"/>
                </a:solidFill>
              </a:rPr>
              <a:t>}</a:t>
            </a:r>
          </a:p>
          <a:p>
            <a:endParaRPr lang="es-CO" sz="1200" dirty="0">
              <a:solidFill>
                <a:srgbClr val="0070C0"/>
              </a:solidFill>
            </a:endParaRPr>
          </a:p>
          <a:p>
            <a:r>
              <a:rPr lang="es-CO" sz="1200" dirty="0" err="1">
                <a:solidFill>
                  <a:srgbClr val="0070C0"/>
                </a:solidFill>
              </a:rPr>
              <a:t>public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class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Main</a:t>
            </a:r>
            <a:r>
              <a:rPr lang="es-CO" sz="12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public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static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void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main</a:t>
            </a:r>
            <a:r>
              <a:rPr lang="es-CO" sz="1200" dirty="0">
                <a:solidFill>
                  <a:srgbClr val="0070C0"/>
                </a:solidFill>
              </a:rPr>
              <a:t>(</a:t>
            </a:r>
            <a:r>
              <a:rPr lang="es-CO" sz="1200" dirty="0" err="1">
                <a:solidFill>
                  <a:srgbClr val="0070C0"/>
                </a:solidFill>
              </a:rPr>
              <a:t>String</a:t>
            </a:r>
            <a:r>
              <a:rPr lang="es-CO" sz="1200" dirty="0">
                <a:solidFill>
                  <a:srgbClr val="0070C0"/>
                </a:solidFill>
              </a:rPr>
              <a:t>[] </a:t>
            </a:r>
            <a:r>
              <a:rPr lang="es-CO" sz="1200" dirty="0" err="1">
                <a:solidFill>
                  <a:srgbClr val="0070C0"/>
                </a:solidFill>
              </a:rPr>
              <a:t>args</a:t>
            </a:r>
            <a:r>
              <a:rPr lang="es-CO" sz="12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Animal </a:t>
            </a:r>
            <a:r>
              <a:rPr lang="es-CO" sz="1200" dirty="0" err="1">
                <a:solidFill>
                  <a:srgbClr val="0070C0"/>
                </a:solidFill>
              </a:rPr>
              <a:t>miAnimal</a:t>
            </a:r>
            <a:r>
              <a:rPr lang="es-CO" sz="1200" dirty="0">
                <a:solidFill>
                  <a:srgbClr val="0070C0"/>
                </a:solidFill>
              </a:rPr>
              <a:t> = new Gato(); // Polimorfismo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miAnimal.hacerSonido</a:t>
            </a:r>
            <a:r>
              <a:rPr lang="es-CO" sz="1200" dirty="0">
                <a:solidFill>
                  <a:srgbClr val="0070C0"/>
                </a:solidFill>
              </a:rPr>
              <a:t>(); // Salida: El gato dice: Miau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2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471DA7-0680-5BBA-4868-8ED37A8BC289}"/>
              </a:ext>
            </a:extLst>
          </p:cNvPr>
          <p:cNvSpPr txBox="1"/>
          <p:nvPr/>
        </p:nvSpPr>
        <p:spPr>
          <a:xfrm>
            <a:off x="4652434" y="2645720"/>
            <a:ext cx="3886200" cy="3231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dirty="0" err="1">
                <a:solidFill>
                  <a:srgbClr val="0070C0"/>
                </a:solidFill>
              </a:rPr>
              <a:t>class</a:t>
            </a:r>
            <a:r>
              <a:rPr lang="es-CO" sz="1200" dirty="0">
                <a:solidFill>
                  <a:srgbClr val="0070C0"/>
                </a:solidFill>
              </a:rPr>
              <a:t> Calculadora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int</a:t>
            </a:r>
            <a:r>
              <a:rPr lang="es-CO" sz="1200" dirty="0">
                <a:solidFill>
                  <a:srgbClr val="0070C0"/>
                </a:solidFill>
              </a:rPr>
              <a:t> sumar(</a:t>
            </a:r>
            <a:r>
              <a:rPr lang="es-CO" sz="1200" dirty="0" err="1">
                <a:solidFill>
                  <a:srgbClr val="0070C0"/>
                </a:solidFill>
              </a:rPr>
              <a:t>int</a:t>
            </a:r>
            <a:r>
              <a:rPr lang="es-CO" sz="1200" dirty="0">
                <a:solidFill>
                  <a:srgbClr val="0070C0"/>
                </a:solidFill>
              </a:rPr>
              <a:t> a, </a:t>
            </a:r>
            <a:r>
              <a:rPr lang="es-CO" sz="1200" dirty="0" err="1">
                <a:solidFill>
                  <a:srgbClr val="0070C0"/>
                </a:solidFill>
              </a:rPr>
              <a:t>int</a:t>
            </a:r>
            <a:r>
              <a:rPr lang="es-CO" sz="1200" dirty="0">
                <a:solidFill>
                  <a:srgbClr val="0070C0"/>
                </a:solidFill>
              </a:rPr>
              <a:t> b)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return</a:t>
            </a:r>
            <a:r>
              <a:rPr lang="es-CO" sz="1200" dirty="0">
                <a:solidFill>
                  <a:srgbClr val="0070C0"/>
                </a:solidFill>
              </a:rPr>
              <a:t> a + b;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endParaRPr lang="es-CO" sz="1200" dirty="0">
              <a:solidFill>
                <a:srgbClr val="0070C0"/>
              </a:solidFill>
            </a:endParaRP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double</a:t>
            </a:r>
            <a:r>
              <a:rPr lang="es-CO" sz="1200" dirty="0">
                <a:solidFill>
                  <a:srgbClr val="0070C0"/>
                </a:solidFill>
              </a:rPr>
              <a:t> sumar(</a:t>
            </a:r>
            <a:r>
              <a:rPr lang="es-CO" sz="1200" dirty="0" err="1">
                <a:solidFill>
                  <a:srgbClr val="0070C0"/>
                </a:solidFill>
              </a:rPr>
              <a:t>double</a:t>
            </a:r>
            <a:r>
              <a:rPr lang="es-CO" sz="1200" dirty="0">
                <a:solidFill>
                  <a:srgbClr val="0070C0"/>
                </a:solidFill>
              </a:rPr>
              <a:t> a, </a:t>
            </a:r>
            <a:r>
              <a:rPr lang="es-CO" sz="1200" dirty="0" err="1">
                <a:solidFill>
                  <a:srgbClr val="0070C0"/>
                </a:solidFill>
              </a:rPr>
              <a:t>double</a:t>
            </a:r>
            <a:r>
              <a:rPr lang="es-CO" sz="1200" dirty="0">
                <a:solidFill>
                  <a:srgbClr val="0070C0"/>
                </a:solidFill>
              </a:rPr>
              <a:t> b)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return</a:t>
            </a:r>
            <a:r>
              <a:rPr lang="es-CO" sz="1200" dirty="0">
                <a:solidFill>
                  <a:srgbClr val="0070C0"/>
                </a:solidFill>
              </a:rPr>
              <a:t> a + b;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200" dirty="0">
                <a:solidFill>
                  <a:srgbClr val="0070C0"/>
                </a:solidFill>
              </a:rPr>
              <a:t>}</a:t>
            </a:r>
          </a:p>
          <a:p>
            <a:endParaRPr lang="es-CO" sz="1200" dirty="0">
              <a:solidFill>
                <a:srgbClr val="0070C0"/>
              </a:solidFill>
            </a:endParaRPr>
          </a:p>
          <a:p>
            <a:r>
              <a:rPr lang="es-CO" sz="1200" dirty="0" err="1">
                <a:solidFill>
                  <a:srgbClr val="0070C0"/>
                </a:solidFill>
              </a:rPr>
              <a:t>public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class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Main</a:t>
            </a:r>
            <a:r>
              <a:rPr lang="es-CO" sz="12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</a:t>
            </a:r>
            <a:r>
              <a:rPr lang="es-CO" sz="1200" dirty="0" err="1">
                <a:solidFill>
                  <a:srgbClr val="0070C0"/>
                </a:solidFill>
              </a:rPr>
              <a:t>public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static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void</a:t>
            </a:r>
            <a:r>
              <a:rPr lang="es-CO" sz="1200" dirty="0">
                <a:solidFill>
                  <a:srgbClr val="0070C0"/>
                </a:solidFill>
              </a:rPr>
              <a:t> </a:t>
            </a:r>
            <a:r>
              <a:rPr lang="es-CO" sz="1200" dirty="0" err="1">
                <a:solidFill>
                  <a:srgbClr val="0070C0"/>
                </a:solidFill>
              </a:rPr>
              <a:t>main</a:t>
            </a:r>
            <a:r>
              <a:rPr lang="es-CO" sz="1200" dirty="0">
                <a:solidFill>
                  <a:srgbClr val="0070C0"/>
                </a:solidFill>
              </a:rPr>
              <a:t>(</a:t>
            </a:r>
            <a:r>
              <a:rPr lang="es-CO" sz="1200" dirty="0" err="1">
                <a:solidFill>
                  <a:srgbClr val="0070C0"/>
                </a:solidFill>
              </a:rPr>
              <a:t>String</a:t>
            </a:r>
            <a:r>
              <a:rPr lang="es-CO" sz="1200" dirty="0">
                <a:solidFill>
                  <a:srgbClr val="0070C0"/>
                </a:solidFill>
              </a:rPr>
              <a:t>[] </a:t>
            </a:r>
            <a:r>
              <a:rPr lang="es-CO" sz="1200" dirty="0" err="1">
                <a:solidFill>
                  <a:srgbClr val="0070C0"/>
                </a:solidFill>
              </a:rPr>
              <a:t>args</a:t>
            </a:r>
            <a:r>
              <a:rPr lang="es-CO" sz="12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Calculadora </a:t>
            </a:r>
            <a:r>
              <a:rPr lang="es-CO" sz="1200" dirty="0" err="1">
                <a:solidFill>
                  <a:srgbClr val="0070C0"/>
                </a:solidFill>
              </a:rPr>
              <a:t>calc</a:t>
            </a:r>
            <a:r>
              <a:rPr lang="es-CO" sz="1200" dirty="0">
                <a:solidFill>
                  <a:srgbClr val="0070C0"/>
                </a:solidFill>
              </a:rPr>
              <a:t> = new Calculadora();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System.out.println</a:t>
            </a:r>
            <a:r>
              <a:rPr lang="es-CO" sz="1200" dirty="0">
                <a:solidFill>
                  <a:srgbClr val="0070C0"/>
                </a:solidFill>
              </a:rPr>
              <a:t>(</a:t>
            </a:r>
            <a:r>
              <a:rPr lang="es-CO" sz="1200" dirty="0" err="1">
                <a:solidFill>
                  <a:srgbClr val="0070C0"/>
                </a:solidFill>
              </a:rPr>
              <a:t>calc.sumar</a:t>
            </a:r>
            <a:r>
              <a:rPr lang="es-CO" sz="1200" dirty="0">
                <a:solidFill>
                  <a:srgbClr val="0070C0"/>
                </a:solidFill>
              </a:rPr>
              <a:t>(3, 5));    // Salida: 8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    </a:t>
            </a:r>
            <a:r>
              <a:rPr lang="es-CO" sz="1200" dirty="0" err="1">
                <a:solidFill>
                  <a:srgbClr val="0070C0"/>
                </a:solidFill>
              </a:rPr>
              <a:t>System.out.println</a:t>
            </a:r>
            <a:r>
              <a:rPr lang="es-CO" sz="1200" dirty="0">
                <a:solidFill>
                  <a:srgbClr val="0070C0"/>
                </a:solidFill>
              </a:rPr>
              <a:t>(</a:t>
            </a:r>
            <a:r>
              <a:rPr lang="es-CO" sz="1200" dirty="0" err="1">
                <a:solidFill>
                  <a:srgbClr val="0070C0"/>
                </a:solidFill>
              </a:rPr>
              <a:t>calc.sumar</a:t>
            </a:r>
            <a:r>
              <a:rPr lang="es-CO" sz="1200" dirty="0">
                <a:solidFill>
                  <a:srgbClr val="0070C0"/>
                </a:solidFill>
              </a:rPr>
              <a:t>(3.5, 5.5)); // Salida: 9.0</a:t>
            </a:r>
          </a:p>
          <a:p>
            <a:r>
              <a:rPr lang="es-CO" sz="12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74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BE854-9494-775F-846D-9F7E6F11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86D61A-07D3-EC52-56EE-1F8A36FC71A2}"/>
              </a:ext>
            </a:extLst>
          </p:cNvPr>
          <p:cNvSpPr txBox="1"/>
          <p:nvPr/>
        </p:nvSpPr>
        <p:spPr>
          <a:xfrm>
            <a:off x="6595534" y="527698"/>
            <a:ext cx="1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POO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17E9ED-71F6-BC84-4FE8-69972ED8D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3D16AB-0B34-A9C0-7FF3-4E8DFBD4453D}"/>
              </a:ext>
            </a:extLst>
          </p:cNvPr>
          <p:cNvSpPr txBox="1"/>
          <p:nvPr/>
        </p:nvSpPr>
        <p:spPr>
          <a:xfrm>
            <a:off x="5418667" y="1219492"/>
            <a:ext cx="6774127" cy="1487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Abstracción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1" dirty="0"/>
              <a:t>Concepto</a:t>
            </a:r>
            <a:r>
              <a:rPr lang="es-ES" dirty="0"/>
              <a:t>: Oculta detalles complejos al usuario y expone solo lo esencial.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Se logra con clases </a:t>
            </a:r>
            <a:r>
              <a:rPr lang="es-ES" b="1" dirty="0"/>
              <a:t>abstractas</a:t>
            </a:r>
            <a:r>
              <a:rPr lang="es-ES" dirty="0"/>
              <a:t> o </a:t>
            </a:r>
            <a:r>
              <a:rPr lang="es-ES" b="1" dirty="0"/>
              <a:t>interfaces</a:t>
            </a:r>
            <a:r>
              <a:rPr lang="es-ES" dirty="0"/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CE777EF-76B2-203B-55D6-487B1086D481}"/>
              </a:ext>
            </a:extLst>
          </p:cNvPr>
          <p:cNvSpPr txBox="1"/>
          <p:nvPr/>
        </p:nvSpPr>
        <p:spPr>
          <a:xfrm>
            <a:off x="273212" y="178008"/>
            <a:ext cx="4855633" cy="5262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 err="1">
                <a:solidFill>
                  <a:srgbClr val="0070C0"/>
                </a:solidFill>
              </a:rPr>
              <a:t>abstract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Figura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abstract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double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calcularArea</a:t>
            </a:r>
            <a:r>
              <a:rPr lang="es-CO" sz="1400" dirty="0">
                <a:solidFill>
                  <a:srgbClr val="0070C0"/>
                </a:solidFill>
              </a:rPr>
              <a:t>(); // Método abstracto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Circulo </a:t>
            </a:r>
            <a:r>
              <a:rPr lang="es-CO" sz="1400" dirty="0" err="1">
                <a:solidFill>
                  <a:srgbClr val="0070C0"/>
                </a:solidFill>
              </a:rPr>
              <a:t>extends</a:t>
            </a:r>
            <a:r>
              <a:rPr lang="es-CO" sz="1400" dirty="0">
                <a:solidFill>
                  <a:srgbClr val="0070C0"/>
                </a:solidFill>
              </a:rPr>
              <a:t> Figura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private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double</a:t>
            </a:r>
            <a:r>
              <a:rPr lang="es-CO" sz="1400" dirty="0">
                <a:solidFill>
                  <a:srgbClr val="0070C0"/>
                </a:solidFill>
              </a:rPr>
              <a:t> radio;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>
                <a:solidFill>
                  <a:srgbClr val="0070C0"/>
                </a:solidFill>
              </a:rPr>
              <a:t>    Circulo(</a:t>
            </a:r>
            <a:r>
              <a:rPr lang="es-CO" sz="1400" dirty="0" err="1">
                <a:solidFill>
                  <a:srgbClr val="0070C0"/>
                </a:solidFill>
              </a:rPr>
              <a:t>double</a:t>
            </a:r>
            <a:r>
              <a:rPr lang="es-CO" sz="1400" dirty="0">
                <a:solidFill>
                  <a:srgbClr val="0070C0"/>
                </a:solidFill>
              </a:rPr>
              <a:t> radio)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this.radio</a:t>
            </a:r>
            <a:r>
              <a:rPr lang="es-CO" sz="1400" dirty="0">
                <a:solidFill>
                  <a:srgbClr val="0070C0"/>
                </a:solidFill>
              </a:rPr>
              <a:t> = radio;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}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>
                <a:solidFill>
                  <a:srgbClr val="0070C0"/>
                </a:solidFill>
              </a:rPr>
              <a:t>    @Override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double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calcularArea</a:t>
            </a:r>
            <a:r>
              <a:rPr lang="es-CO" sz="1400" dirty="0">
                <a:solidFill>
                  <a:srgbClr val="0070C0"/>
                </a:solidFill>
              </a:rPr>
              <a:t>()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return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Math.PI</a:t>
            </a:r>
            <a:r>
              <a:rPr lang="es-CO" sz="1400" dirty="0">
                <a:solidFill>
                  <a:srgbClr val="0070C0"/>
                </a:solidFill>
              </a:rPr>
              <a:t> * radio * radio;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 err="1">
                <a:solidFill>
                  <a:srgbClr val="0070C0"/>
                </a:solidFill>
              </a:rPr>
              <a:t>public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Main</a:t>
            </a:r>
            <a:r>
              <a:rPr lang="es-CO" sz="14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public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static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void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main</a:t>
            </a:r>
            <a:r>
              <a:rPr lang="es-CO" sz="1400" dirty="0">
                <a:solidFill>
                  <a:srgbClr val="0070C0"/>
                </a:solidFill>
              </a:rPr>
              <a:t>(</a:t>
            </a:r>
            <a:r>
              <a:rPr lang="es-CO" sz="1400" dirty="0" err="1">
                <a:solidFill>
                  <a:srgbClr val="0070C0"/>
                </a:solidFill>
              </a:rPr>
              <a:t>String</a:t>
            </a:r>
            <a:r>
              <a:rPr lang="es-CO" sz="1400" dirty="0">
                <a:solidFill>
                  <a:srgbClr val="0070C0"/>
                </a:solidFill>
              </a:rPr>
              <a:t>[] </a:t>
            </a:r>
            <a:r>
              <a:rPr lang="es-CO" sz="1400" dirty="0" err="1">
                <a:solidFill>
                  <a:srgbClr val="0070C0"/>
                </a:solidFill>
              </a:rPr>
              <a:t>args</a:t>
            </a:r>
            <a:r>
              <a:rPr lang="es-CO" sz="14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Figura </a:t>
            </a:r>
            <a:r>
              <a:rPr lang="es-CO" sz="1400" dirty="0" err="1">
                <a:solidFill>
                  <a:srgbClr val="0070C0"/>
                </a:solidFill>
              </a:rPr>
              <a:t>miCirculo</a:t>
            </a:r>
            <a:r>
              <a:rPr lang="es-CO" sz="1400" dirty="0">
                <a:solidFill>
                  <a:srgbClr val="0070C0"/>
                </a:solidFill>
              </a:rPr>
              <a:t> = new Circulo(5);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System.out.println</a:t>
            </a:r>
            <a:r>
              <a:rPr lang="es-CO" sz="1400" dirty="0">
                <a:solidFill>
                  <a:srgbClr val="0070C0"/>
                </a:solidFill>
              </a:rPr>
              <a:t>("Área: " + </a:t>
            </a:r>
            <a:r>
              <a:rPr lang="es-CO" sz="1400" dirty="0" err="1">
                <a:solidFill>
                  <a:srgbClr val="0070C0"/>
                </a:solidFill>
              </a:rPr>
              <a:t>miCirculo.calcularArea</a:t>
            </a:r>
            <a:r>
              <a:rPr lang="es-CO" sz="1400" dirty="0">
                <a:solidFill>
                  <a:srgbClr val="0070C0"/>
                </a:solidFill>
              </a:rPr>
              <a:t>()); // Salida: Área: 78.53981633974483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C0718A-57C6-A29C-274A-6E3A282F7F54}"/>
              </a:ext>
            </a:extLst>
          </p:cNvPr>
          <p:cNvSpPr txBox="1"/>
          <p:nvPr/>
        </p:nvSpPr>
        <p:spPr>
          <a:xfrm>
            <a:off x="5529527" y="2766802"/>
            <a:ext cx="6196806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>
                <a:solidFill>
                  <a:srgbClr val="0070C0"/>
                </a:solidFill>
              </a:rPr>
              <a:t>interface </a:t>
            </a:r>
            <a:r>
              <a:rPr lang="es-CO" sz="1400" dirty="0" err="1">
                <a:solidFill>
                  <a:srgbClr val="0070C0"/>
                </a:solidFill>
              </a:rPr>
              <a:t>Vehiculo</a:t>
            </a:r>
            <a:r>
              <a:rPr lang="es-CO" sz="14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void</a:t>
            </a:r>
            <a:r>
              <a:rPr lang="es-CO" sz="1400" dirty="0">
                <a:solidFill>
                  <a:srgbClr val="0070C0"/>
                </a:solidFill>
              </a:rPr>
              <a:t> conducir();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Coche </a:t>
            </a:r>
            <a:r>
              <a:rPr lang="es-CO" sz="1400" dirty="0" err="1">
                <a:solidFill>
                  <a:srgbClr val="0070C0"/>
                </a:solidFill>
              </a:rPr>
              <a:t>implements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Vehiculo</a:t>
            </a:r>
            <a:r>
              <a:rPr lang="es-CO" sz="14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public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void</a:t>
            </a:r>
            <a:r>
              <a:rPr lang="es-CO" sz="1400" dirty="0">
                <a:solidFill>
                  <a:srgbClr val="0070C0"/>
                </a:solidFill>
              </a:rPr>
              <a:t> conducir()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System.out.println</a:t>
            </a:r>
            <a:r>
              <a:rPr lang="es-CO" sz="1400" dirty="0">
                <a:solidFill>
                  <a:srgbClr val="0070C0"/>
                </a:solidFill>
              </a:rPr>
              <a:t>("Conduciendo un coche");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  <a:p>
            <a:endParaRPr lang="es-CO" sz="1400" dirty="0">
              <a:solidFill>
                <a:srgbClr val="0070C0"/>
              </a:solidFill>
            </a:endParaRPr>
          </a:p>
          <a:p>
            <a:r>
              <a:rPr lang="es-CO" sz="1400" dirty="0" err="1">
                <a:solidFill>
                  <a:srgbClr val="0070C0"/>
                </a:solidFill>
              </a:rPr>
              <a:t>public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Main</a:t>
            </a:r>
            <a:r>
              <a:rPr lang="es-CO" sz="1400" dirty="0">
                <a:solidFill>
                  <a:srgbClr val="0070C0"/>
                </a:solidFill>
              </a:rPr>
              <a:t>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public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static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void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main</a:t>
            </a:r>
            <a:r>
              <a:rPr lang="es-CO" sz="1400" dirty="0">
                <a:solidFill>
                  <a:srgbClr val="0070C0"/>
                </a:solidFill>
              </a:rPr>
              <a:t>(</a:t>
            </a:r>
            <a:r>
              <a:rPr lang="es-CO" sz="1400" dirty="0" err="1">
                <a:solidFill>
                  <a:srgbClr val="0070C0"/>
                </a:solidFill>
              </a:rPr>
              <a:t>String</a:t>
            </a:r>
            <a:r>
              <a:rPr lang="es-CO" sz="1400" dirty="0">
                <a:solidFill>
                  <a:srgbClr val="0070C0"/>
                </a:solidFill>
              </a:rPr>
              <a:t>[] </a:t>
            </a:r>
            <a:r>
              <a:rPr lang="es-CO" sz="1400" dirty="0" err="1">
                <a:solidFill>
                  <a:srgbClr val="0070C0"/>
                </a:solidFill>
              </a:rPr>
              <a:t>args</a:t>
            </a:r>
            <a:r>
              <a:rPr lang="es-CO" sz="1400" dirty="0">
                <a:solidFill>
                  <a:srgbClr val="0070C0"/>
                </a:solidFill>
              </a:rPr>
              <a:t>)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Vehiculo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miCoche</a:t>
            </a:r>
            <a:r>
              <a:rPr lang="es-CO" sz="1400" dirty="0">
                <a:solidFill>
                  <a:srgbClr val="0070C0"/>
                </a:solidFill>
              </a:rPr>
              <a:t> = new Coche();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    </a:t>
            </a:r>
            <a:r>
              <a:rPr lang="es-CO" sz="1400" dirty="0" err="1">
                <a:solidFill>
                  <a:srgbClr val="0070C0"/>
                </a:solidFill>
              </a:rPr>
              <a:t>miCoche.conducir</a:t>
            </a:r>
            <a:r>
              <a:rPr lang="es-CO" sz="1400" dirty="0">
                <a:solidFill>
                  <a:srgbClr val="0070C0"/>
                </a:solidFill>
              </a:rPr>
              <a:t>(); // Salida: Conduciendo un coche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}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C22567-B28A-FF5D-B62D-3BC5E02A33BB}"/>
              </a:ext>
            </a:extLst>
          </p:cNvPr>
          <p:cNvSpPr txBox="1"/>
          <p:nvPr/>
        </p:nvSpPr>
        <p:spPr>
          <a:xfrm>
            <a:off x="273212" y="5567568"/>
            <a:ext cx="485563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400" dirty="0" err="1">
                <a:solidFill>
                  <a:srgbClr val="0070C0"/>
                </a:solidFill>
              </a:rPr>
              <a:t>abstract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class</a:t>
            </a:r>
            <a:r>
              <a:rPr lang="es-CO" sz="1400" dirty="0">
                <a:solidFill>
                  <a:srgbClr val="0070C0"/>
                </a:solidFill>
              </a:rPr>
              <a:t> Figura {</a:t>
            </a:r>
          </a:p>
          <a:p>
            <a:r>
              <a:rPr lang="es-CO" sz="1400" dirty="0">
                <a:solidFill>
                  <a:srgbClr val="0070C0"/>
                </a:solidFill>
              </a:rPr>
              <a:t>    </a:t>
            </a:r>
            <a:r>
              <a:rPr lang="es-CO" sz="1400" dirty="0" err="1">
                <a:solidFill>
                  <a:srgbClr val="0070C0"/>
                </a:solidFill>
              </a:rPr>
              <a:t>abstract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double</a:t>
            </a:r>
            <a:r>
              <a:rPr lang="es-CO" sz="1400" dirty="0">
                <a:solidFill>
                  <a:srgbClr val="0070C0"/>
                </a:solidFill>
              </a:rPr>
              <a:t> </a:t>
            </a:r>
            <a:r>
              <a:rPr lang="es-CO" sz="1400" dirty="0" err="1">
                <a:solidFill>
                  <a:srgbClr val="0070C0"/>
                </a:solidFill>
              </a:rPr>
              <a:t>calcularArea</a:t>
            </a:r>
            <a:r>
              <a:rPr lang="es-CO" sz="1400" dirty="0">
                <a:solidFill>
                  <a:srgbClr val="0070C0"/>
                </a:solidFill>
              </a:rPr>
              <a:t>(); // Método abstracto</a:t>
            </a:r>
          </a:p>
          <a:p>
            <a:r>
              <a:rPr lang="es-CO" sz="14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793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68E5-ECC0-453D-A59A-D6A5ADC8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1BAB9C-7B32-E573-2651-DE3C224C9633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b="1" dirty="0"/>
              <a:t>Resolver reto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A75232-2CBC-0CC9-6F5C-AF8F3AE9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B4B5F3-BB30-9912-B90C-FF9040297CC0}"/>
              </a:ext>
            </a:extLst>
          </p:cNvPr>
          <p:cNvSpPr txBox="1"/>
          <p:nvPr/>
        </p:nvSpPr>
        <p:spPr>
          <a:xfrm>
            <a:off x="833601" y="1280407"/>
            <a:ext cx="51099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Adjunto encuentre el ejercicio a resolver. </a:t>
            </a:r>
          </a:p>
        </p:txBody>
      </p:sp>
    </p:spTree>
    <p:extLst>
      <p:ext uri="{BB962C8B-B14F-4D97-AF65-F5344CB8AC3E}">
        <p14:creationId xmlns:p14="http://schemas.microsoft.com/office/powerpoint/2010/main" val="329957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Optimizar tú código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9FAFB-0ED2-4A25-24F4-B6FEBA8BA85B}"/>
              </a:ext>
            </a:extLst>
          </p:cNvPr>
          <p:cNvSpPr txBox="1"/>
          <p:nvPr/>
        </p:nvSpPr>
        <p:spPr>
          <a:xfrm>
            <a:off x="5567769" y="1600199"/>
            <a:ext cx="5074832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Enlaces de interés: Puede acceder al siguiente enlace, el cual va a tener el resumen de la jornada académica. </a:t>
            </a:r>
          </a:p>
          <a:p>
            <a:pPr algn="just"/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j-lt"/>
                <a:cs typeface="Calibri"/>
                <a:hlinkClick r:id="rId2"/>
              </a:rPr>
              <a:t>https://github.com/code-corhuila/clase-espejo-2024-b.git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 </a:t>
            </a:r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5CCA0C-BB8B-7BCC-FB85-33B10154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pic>
        <p:nvPicPr>
          <p:cNvPr id="7" name="Imagen 6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80CED40D-B389-46AC-34E0-EADF1A693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3" y="1600199"/>
            <a:ext cx="4418805" cy="4418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6458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CD04-48AF-95CD-F8A7-0F68886E7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C874DDF-563C-91A5-E227-450D5070A7C6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Conceptos básicos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705F79-E0B7-757A-522C-C513E8F5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E4623B5-E02A-9BFB-3E33-D20F85B5C01F}"/>
              </a:ext>
            </a:extLst>
          </p:cNvPr>
          <p:cNvSpPr txBox="1"/>
          <p:nvPr/>
        </p:nvSpPr>
        <p:spPr>
          <a:xfrm>
            <a:off x="943669" y="1580185"/>
            <a:ext cx="631613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Condicionales (</a:t>
            </a:r>
            <a:r>
              <a:rPr lang="es-ES" b="1" dirty="0" err="1"/>
              <a:t>if</a:t>
            </a:r>
            <a:r>
              <a:rPr lang="es-ES" b="1" dirty="0"/>
              <a:t>/</a:t>
            </a:r>
            <a:r>
              <a:rPr lang="es-ES" b="1" dirty="0" err="1"/>
              <a:t>else</a:t>
            </a:r>
            <a:r>
              <a:rPr lang="es-ES" b="1" dirty="0"/>
              <a:t>)</a:t>
            </a:r>
            <a:r>
              <a:rPr lang="es-ES" dirty="0"/>
              <a:t> Permiten tomar decisiones basadas en una condición lógica.</a:t>
            </a:r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CB1BEAF-2C84-9C2E-EC21-A971ACBA026C}"/>
              </a:ext>
            </a:extLst>
          </p:cNvPr>
          <p:cNvSpPr txBox="1"/>
          <p:nvPr/>
        </p:nvSpPr>
        <p:spPr>
          <a:xfrm>
            <a:off x="943669" y="2396000"/>
            <a:ext cx="6096000" cy="2881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int</a:t>
            </a:r>
            <a:r>
              <a:rPr lang="es-CO" dirty="0">
                <a:solidFill>
                  <a:srgbClr val="0070C0"/>
                </a:solidFill>
              </a:rPr>
              <a:t> x = 10;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if</a:t>
            </a:r>
            <a:r>
              <a:rPr lang="es-CO" dirty="0">
                <a:solidFill>
                  <a:srgbClr val="0070C0"/>
                </a:solidFill>
              </a:rPr>
              <a:t> (x &gt; 10) {</a:t>
            </a:r>
          </a:p>
          <a:p>
            <a:r>
              <a:rPr lang="es-CO" dirty="0">
                <a:solidFill>
                  <a:srgbClr val="0070C0"/>
                </a:solidFill>
              </a:rPr>
              <a:t>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("El número es mayor que 10");</a:t>
            </a:r>
          </a:p>
          <a:p>
            <a:r>
              <a:rPr lang="es-CO" dirty="0">
                <a:solidFill>
                  <a:srgbClr val="0070C0"/>
                </a:solidFill>
              </a:rPr>
              <a:t>} </a:t>
            </a:r>
            <a:r>
              <a:rPr lang="es-CO" dirty="0" err="1">
                <a:solidFill>
                  <a:srgbClr val="0070C0"/>
                </a:solidFill>
              </a:rPr>
              <a:t>else</a:t>
            </a:r>
            <a:r>
              <a:rPr lang="es-CO" dirty="0">
                <a:solidFill>
                  <a:srgbClr val="0070C0"/>
                </a:solidFill>
              </a:rPr>
              <a:t> {</a:t>
            </a:r>
          </a:p>
          <a:p>
            <a:r>
              <a:rPr lang="es-CO" dirty="0">
                <a:solidFill>
                  <a:srgbClr val="0070C0"/>
                </a:solidFill>
              </a:rPr>
              <a:t>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("El número es 10 o menor");</a:t>
            </a:r>
          </a:p>
          <a:p>
            <a:r>
              <a:rPr lang="es-CO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8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AAF23-98FE-01B9-1044-56599F0A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95B5F1-542D-5701-C7C3-1381CB48E197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Conceptos básicos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AC7F39-234E-38C0-E402-61E30460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389C34-2425-C080-C1BA-3D71DBAE543E}"/>
              </a:ext>
            </a:extLst>
          </p:cNvPr>
          <p:cNvSpPr txBox="1"/>
          <p:nvPr/>
        </p:nvSpPr>
        <p:spPr>
          <a:xfrm>
            <a:off x="808202" y="714280"/>
            <a:ext cx="7226666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Estructura Switch</a:t>
            </a:r>
            <a:r>
              <a:rPr lang="es-ES" dirty="0"/>
              <a:t> Utilizada para evaluar múltiples condiciones de manera más clara.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807216-263D-FD5D-E5B2-86AD70F0ED14}"/>
              </a:ext>
            </a:extLst>
          </p:cNvPr>
          <p:cNvSpPr txBox="1"/>
          <p:nvPr/>
        </p:nvSpPr>
        <p:spPr>
          <a:xfrm>
            <a:off x="943668" y="1615912"/>
            <a:ext cx="6096000" cy="46252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String</a:t>
            </a:r>
            <a:r>
              <a:rPr lang="es-CO" dirty="0">
                <a:solidFill>
                  <a:srgbClr val="0070C0"/>
                </a:solidFill>
              </a:rPr>
              <a:t> color = "rojo";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>
                <a:solidFill>
                  <a:srgbClr val="0070C0"/>
                </a:solidFill>
              </a:rPr>
              <a:t>switch (color) {</a:t>
            </a:r>
          </a:p>
          <a:p>
            <a:r>
              <a:rPr lang="es-CO" dirty="0">
                <a:solidFill>
                  <a:srgbClr val="0070C0"/>
                </a:solidFill>
              </a:rPr>
              <a:t>    case "rojo":</a:t>
            </a:r>
          </a:p>
          <a:p>
            <a:r>
              <a:rPr lang="es-CO" dirty="0">
                <a:solidFill>
                  <a:srgbClr val="0070C0"/>
                </a:solidFill>
              </a:rPr>
              <a:t>    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("El color es rojo");</a:t>
            </a:r>
          </a:p>
          <a:p>
            <a:r>
              <a:rPr lang="es-CO" dirty="0">
                <a:solidFill>
                  <a:srgbClr val="0070C0"/>
                </a:solidFill>
              </a:rPr>
              <a:t>        break;</a:t>
            </a:r>
          </a:p>
          <a:p>
            <a:r>
              <a:rPr lang="es-CO" dirty="0">
                <a:solidFill>
                  <a:srgbClr val="0070C0"/>
                </a:solidFill>
              </a:rPr>
              <a:t>    case "azul":</a:t>
            </a:r>
          </a:p>
          <a:p>
            <a:r>
              <a:rPr lang="es-CO" dirty="0">
                <a:solidFill>
                  <a:srgbClr val="0070C0"/>
                </a:solidFill>
              </a:rPr>
              <a:t>    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("El color es azul");</a:t>
            </a:r>
          </a:p>
          <a:p>
            <a:r>
              <a:rPr lang="es-CO" dirty="0">
                <a:solidFill>
                  <a:srgbClr val="0070C0"/>
                </a:solidFill>
              </a:rPr>
              <a:t>        break;</a:t>
            </a:r>
          </a:p>
          <a:p>
            <a:r>
              <a:rPr lang="es-CO" dirty="0">
                <a:solidFill>
                  <a:srgbClr val="0070C0"/>
                </a:solidFill>
              </a:rPr>
              <a:t>    default:</a:t>
            </a:r>
          </a:p>
          <a:p>
            <a:r>
              <a:rPr lang="es-CO" dirty="0">
                <a:solidFill>
                  <a:srgbClr val="0070C0"/>
                </a:solidFill>
              </a:rPr>
              <a:t>    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("Color desconocido");</a:t>
            </a:r>
          </a:p>
          <a:p>
            <a:r>
              <a:rPr lang="es-CO" dirty="0">
                <a:solidFill>
                  <a:srgbClr val="0070C0"/>
                </a:solidFill>
              </a:rPr>
              <a:t>        break;</a:t>
            </a:r>
          </a:p>
          <a:p>
            <a:r>
              <a:rPr lang="es-CO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675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C1967-7757-0EFF-DF66-949B462B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2B2059-1E04-9864-BF2C-702AD877D94D}"/>
              </a:ext>
            </a:extLst>
          </p:cNvPr>
          <p:cNvSpPr txBox="1"/>
          <p:nvPr/>
        </p:nvSpPr>
        <p:spPr>
          <a:xfrm>
            <a:off x="3229336" y="229868"/>
            <a:ext cx="414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Conceptos básicos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07FF89-9A9B-E1C8-77C0-AF77BDEE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A8C5B5-E257-03B0-F2DB-305D1E0CDE2A}"/>
              </a:ext>
            </a:extLst>
          </p:cNvPr>
          <p:cNvSpPr txBox="1"/>
          <p:nvPr/>
        </p:nvSpPr>
        <p:spPr>
          <a:xfrm>
            <a:off x="833601" y="1072184"/>
            <a:ext cx="609600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Bucles (</a:t>
            </a:r>
            <a:r>
              <a:rPr lang="es-CO" b="1" dirty="0" err="1"/>
              <a:t>for</a:t>
            </a:r>
            <a:r>
              <a:rPr lang="es-CO" b="1" dirty="0"/>
              <a:t>, </a:t>
            </a:r>
            <a:r>
              <a:rPr lang="es-CO" b="1" dirty="0" err="1"/>
              <a:t>while</a:t>
            </a:r>
            <a:r>
              <a:rPr lang="es-CO" b="1" dirty="0"/>
              <a:t>, do-</a:t>
            </a:r>
            <a:r>
              <a:rPr lang="es-CO" b="1" dirty="0" err="1"/>
              <a:t>while</a:t>
            </a:r>
            <a:r>
              <a:rPr lang="es-CO" b="1" dirty="0"/>
              <a:t>)</a:t>
            </a:r>
            <a:r>
              <a:rPr lang="es-CO" dirty="0"/>
              <a:t> Se usan para repetir un bloque de código.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20B7597-B64C-2532-8A8B-603879BE8512}"/>
              </a:ext>
            </a:extLst>
          </p:cNvPr>
          <p:cNvSpPr txBox="1"/>
          <p:nvPr/>
        </p:nvSpPr>
        <p:spPr>
          <a:xfrm>
            <a:off x="833601" y="1928473"/>
            <a:ext cx="4771332" cy="11383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for</a:t>
            </a:r>
            <a:r>
              <a:rPr lang="es-CO" dirty="0">
                <a:solidFill>
                  <a:srgbClr val="0070C0"/>
                </a:solidFill>
              </a:rPr>
              <a:t> (</a:t>
            </a:r>
            <a:r>
              <a:rPr lang="es-CO" dirty="0" err="1">
                <a:solidFill>
                  <a:srgbClr val="0070C0"/>
                </a:solidFill>
              </a:rPr>
              <a:t>int</a:t>
            </a:r>
            <a:r>
              <a:rPr lang="es-CO" dirty="0">
                <a:solidFill>
                  <a:srgbClr val="0070C0"/>
                </a:solidFill>
              </a:rPr>
              <a:t> i = 0; i &lt; 5; i++) {</a:t>
            </a:r>
          </a:p>
          <a:p>
            <a:r>
              <a:rPr lang="es-CO" dirty="0">
                <a:solidFill>
                  <a:srgbClr val="0070C0"/>
                </a:solidFill>
              </a:rPr>
              <a:t>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("Iteración " + i);</a:t>
            </a:r>
          </a:p>
          <a:p>
            <a:r>
              <a:rPr lang="es-CO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F0CE7B5-ECA5-F09A-D5B5-8A4268E44982}"/>
              </a:ext>
            </a:extLst>
          </p:cNvPr>
          <p:cNvSpPr txBox="1"/>
          <p:nvPr/>
        </p:nvSpPr>
        <p:spPr>
          <a:xfrm>
            <a:off x="833601" y="3160355"/>
            <a:ext cx="4771332" cy="1835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int</a:t>
            </a:r>
            <a:r>
              <a:rPr lang="es-CO" dirty="0">
                <a:solidFill>
                  <a:srgbClr val="0070C0"/>
                </a:solidFill>
              </a:rPr>
              <a:t> i = 0;</a:t>
            </a:r>
          </a:p>
          <a:p>
            <a:r>
              <a:rPr lang="es-CO" dirty="0" err="1">
                <a:solidFill>
                  <a:srgbClr val="0070C0"/>
                </a:solidFill>
              </a:rPr>
              <a:t>while</a:t>
            </a:r>
            <a:r>
              <a:rPr lang="es-CO" dirty="0">
                <a:solidFill>
                  <a:srgbClr val="0070C0"/>
                </a:solidFill>
              </a:rPr>
              <a:t> (i &lt; 5) {</a:t>
            </a:r>
          </a:p>
          <a:p>
            <a:r>
              <a:rPr lang="es-CO" dirty="0">
                <a:solidFill>
                  <a:srgbClr val="0070C0"/>
                </a:solidFill>
              </a:rPr>
              <a:t>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("Iteración " + i);</a:t>
            </a:r>
          </a:p>
          <a:p>
            <a:r>
              <a:rPr lang="es-CO" dirty="0">
                <a:solidFill>
                  <a:srgbClr val="0070C0"/>
                </a:solidFill>
              </a:rPr>
              <a:t>    i++;</a:t>
            </a:r>
          </a:p>
          <a:p>
            <a:r>
              <a:rPr lang="es-CO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CA06559-8BC9-29C8-7B38-C9C1241EF74F}"/>
              </a:ext>
            </a:extLst>
          </p:cNvPr>
          <p:cNvSpPr txBox="1"/>
          <p:nvPr/>
        </p:nvSpPr>
        <p:spPr>
          <a:xfrm>
            <a:off x="5749499" y="2409520"/>
            <a:ext cx="4926968" cy="1835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int</a:t>
            </a:r>
            <a:r>
              <a:rPr lang="es-CO" dirty="0">
                <a:solidFill>
                  <a:srgbClr val="0070C0"/>
                </a:solidFill>
              </a:rPr>
              <a:t> i = 0;</a:t>
            </a:r>
          </a:p>
          <a:p>
            <a:r>
              <a:rPr lang="es-CO" dirty="0">
                <a:solidFill>
                  <a:srgbClr val="0070C0"/>
                </a:solidFill>
              </a:rPr>
              <a:t>do {</a:t>
            </a:r>
          </a:p>
          <a:p>
            <a:r>
              <a:rPr lang="es-CO" dirty="0">
                <a:solidFill>
                  <a:srgbClr val="0070C0"/>
                </a:solidFill>
              </a:rPr>
              <a:t>    </a:t>
            </a:r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("Iteración " + i);</a:t>
            </a:r>
          </a:p>
          <a:p>
            <a:r>
              <a:rPr lang="es-CO" dirty="0">
                <a:solidFill>
                  <a:srgbClr val="0070C0"/>
                </a:solidFill>
              </a:rPr>
              <a:t>    i++;</a:t>
            </a:r>
          </a:p>
          <a:p>
            <a:r>
              <a:rPr lang="es-CO" dirty="0">
                <a:solidFill>
                  <a:srgbClr val="0070C0"/>
                </a:solidFill>
              </a:rPr>
              <a:t>} </a:t>
            </a:r>
            <a:r>
              <a:rPr lang="es-CO" dirty="0" err="1">
                <a:solidFill>
                  <a:srgbClr val="0070C0"/>
                </a:solidFill>
              </a:rPr>
              <a:t>while</a:t>
            </a:r>
            <a:r>
              <a:rPr lang="es-CO" dirty="0">
                <a:solidFill>
                  <a:srgbClr val="0070C0"/>
                </a:solidFill>
              </a:rPr>
              <a:t> (i &lt; 5);</a:t>
            </a:r>
          </a:p>
        </p:txBody>
      </p:sp>
    </p:spTree>
    <p:extLst>
      <p:ext uri="{BB962C8B-B14F-4D97-AF65-F5344CB8AC3E}">
        <p14:creationId xmlns:p14="http://schemas.microsoft.com/office/powerpoint/2010/main" val="376402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10F3A-9EAD-AF3E-09B2-C8CA88BE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4E52862-46C8-C5BD-1329-0F1627174759}"/>
              </a:ext>
            </a:extLst>
          </p:cNvPr>
          <p:cNvSpPr txBox="1"/>
          <p:nvPr/>
        </p:nvSpPr>
        <p:spPr>
          <a:xfrm>
            <a:off x="3229336" y="229868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Estructuras de Datos Esenciales en Java</a:t>
            </a:r>
            <a:r>
              <a:rPr lang="es-CO" sz="2400" b="1" dirty="0"/>
              <a:t> 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0E80BE-0BAD-EE90-FF57-E8A45C8D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5F9546-1602-F3A5-43F5-795D81A4F3F7}"/>
              </a:ext>
            </a:extLst>
          </p:cNvPr>
          <p:cNvSpPr txBox="1"/>
          <p:nvPr/>
        </p:nvSpPr>
        <p:spPr>
          <a:xfrm>
            <a:off x="833601" y="1072184"/>
            <a:ext cx="6096000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/>
              <a:t>Bucles (</a:t>
            </a:r>
            <a:r>
              <a:rPr lang="es-CO" b="1" dirty="0" err="1"/>
              <a:t>for</a:t>
            </a:r>
            <a:r>
              <a:rPr lang="es-CO" b="1" dirty="0"/>
              <a:t>, </a:t>
            </a:r>
            <a:r>
              <a:rPr lang="es-CO" b="1" dirty="0" err="1"/>
              <a:t>while</a:t>
            </a:r>
            <a:r>
              <a:rPr lang="es-CO" b="1" dirty="0"/>
              <a:t>, do-</a:t>
            </a:r>
            <a:r>
              <a:rPr lang="es-CO" b="1" dirty="0" err="1"/>
              <a:t>while</a:t>
            </a:r>
            <a:r>
              <a:rPr lang="es-CO" b="1" dirty="0"/>
              <a:t>)</a:t>
            </a:r>
            <a:r>
              <a:rPr lang="es-CO" dirty="0"/>
              <a:t> Se usan para repetir un bloque de código.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B5AB19-B013-E31D-DA2E-2A43B20E30B3}"/>
              </a:ext>
            </a:extLst>
          </p:cNvPr>
          <p:cNvSpPr txBox="1"/>
          <p:nvPr/>
        </p:nvSpPr>
        <p:spPr>
          <a:xfrm>
            <a:off x="6571721" y="3741834"/>
            <a:ext cx="4788266" cy="1835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String</a:t>
            </a:r>
            <a:r>
              <a:rPr lang="es-CO" dirty="0">
                <a:solidFill>
                  <a:srgbClr val="0070C0"/>
                </a:solidFill>
              </a:rPr>
              <a:t>[] frutas = {"manzana", "naranja", "plátano"};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(frutas[0]); </a:t>
            </a:r>
          </a:p>
          <a:p>
            <a:r>
              <a:rPr lang="es-CO" dirty="0">
                <a:solidFill>
                  <a:srgbClr val="0070C0"/>
                </a:solidFill>
              </a:rPr>
              <a:t>frutas[2] = "fresa";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(frutas[2]);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EA8E05-1C8B-C0CB-0AE2-A7FA8D85C6A8}"/>
              </a:ext>
            </a:extLst>
          </p:cNvPr>
          <p:cNvSpPr txBox="1"/>
          <p:nvPr/>
        </p:nvSpPr>
        <p:spPr>
          <a:xfrm>
            <a:off x="833601" y="2695778"/>
            <a:ext cx="5499466" cy="2881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java.util.ArrayList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ArrayList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String</a:t>
            </a:r>
            <a:r>
              <a:rPr lang="es-CO" dirty="0">
                <a:solidFill>
                  <a:srgbClr val="0070C0"/>
                </a:solidFill>
              </a:rPr>
              <a:t>&gt; frutas = new </a:t>
            </a:r>
            <a:r>
              <a:rPr lang="es-CO" dirty="0" err="1">
                <a:solidFill>
                  <a:srgbClr val="0070C0"/>
                </a:solidFill>
              </a:rPr>
              <a:t>ArrayList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frutas.add</a:t>
            </a:r>
            <a:r>
              <a:rPr lang="es-CO" dirty="0">
                <a:solidFill>
                  <a:srgbClr val="0070C0"/>
                </a:solidFill>
              </a:rPr>
              <a:t>("manzana");</a:t>
            </a:r>
          </a:p>
          <a:p>
            <a:r>
              <a:rPr lang="es-CO" dirty="0" err="1">
                <a:solidFill>
                  <a:srgbClr val="0070C0"/>
                </a:solidFill>
              </a:rPr>
              <a:t>frutas.add</a:t>
            </a:r>
            <a:r>
              <a:rPr lang="es-CO" dirty="0">
                <a:solidFill>
                  <a:srgbClr val="0070C0"/>
                </a:solidFill>
              </a:rPr>
              <a:t>("naranja");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</a:t>
            </a:r>
            <a:r>
              <a:rPr lang="es-CO" dirty="0" err="1">
                <a:solidFill>
                  <a:srgbClr val="0070C0"/>
                </a:solidFill>
              </a:rPr>
              <a:t>frutas.get</a:t>
            </a:r>
            <a:r>
              <a:rPr lang="es-CO" dirty="0">
                <a:solidFill>
                  <a:srgbClr val="0070C0"/>
                </a:solidFill>
              </a:rPr>
              <a:t>(0)); // Salida: "manzana"</a:t>
            </a:r>
          </a:p>
          <a:p>
            <a:r>
              <a:rPr lang="es-CO" dirty="0" err="1">
                <a:solidFill>
                  <a:srgbClr val="0070C0"/>
                </a:solidFill>
              </a:rPr>
              <a:t>frutas.remove</a:t>
            </a:r>
            <a:r>
              <a:rPr lang="es-CO" dirty="0">
                <a:solidFill>
                  <a:srgbClr val="0070C0"/>
                </a:solidFill>
              </a:rPr>
              <a:t>("naranja");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118DCE-ABA4-6DB1-2EC6-57A975BFA604}"/>
              </a:ext>
            </a:extLst>
          </p:cNvPr>
          <p:cNvSpPr txBox="1"/>
          <p:nvPr/>
        </p:nvSpPr>
        <p:spPr>
          <a:xfrm>
            <a:off x="6451254" y="3300440"/>
            <a:ext cx="251460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Arreglos (</a:t>
            </a:r>
            <a:r>
              <a:rPr lang="es-CO" dirty="0" err="1"/>
              <a:t>Arrays</a:t>
            </a:r>
            <a:r>
              <a:rPr lang="es-CO" dirty="0"/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A2EBA03-7480-4044-F982-D5A32D9EC133}"/>
              </a:ext>
            </a:extLst>
          </p:cNvPr>
          <p:cNvSpPr txBox="1"/>
          <p:nvPr/>
        </p:nvSpPr>
        <p:spPr>
          <a:xfrm>
            <a:off x="762000" y="2140145"/>
            <a:ext cx="2218267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Listas (</a:t>
            </a:r>
            <a:r>
              <a:rPr lang="es-CO" dirty="0" err="1"/>
              <a:t>ArrayList</a:t>
            </a: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825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57E0B-46C4-4A08-39D9-88F0A3B6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B81E7C5-CD1D-7EF3-DD60-7F511D4BA146}"/>
              </a:ext>
            </a:extLst>
          </p:cNvPr>
          <p:cNvSpPr txBox="1"/>
          <p:nvPr/>
        </p:nvSpPr>
        <p:spPr>
          <a:xfrm>
            <a:off x="3229336" y="229868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Estructuras de Datos Esenciales en Java</a:t>
            </a:r>
            <a:r>
              <a:rPr lang="es-CO" sz="2400" b="1" dirty="0"/>
              <a:t> 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2470D5-AEDB-0462-86D5-0043FCE3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BA85DD5-FCC6-6043-96C9-F31BC3FF5154}"/>
              </a:ext>
            </a:extLst>
          </p:cNvPr>
          <p:cNvSpPr txBox="1"/>
          <p:nvPr/>
        </p:nvSpPr>
        <p:spPr>
          <a:xfrm>
            <a:off x="833601" y="1280407"/>
            <a:ext cx="38907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Mapas (</a:t>
            </a:r>
            <a:r>
              <a:rPr lang="es-CO" dirty="0" err="1"/>
              <a:t>HashMap</a:t>
            </a:r>
            <a:r>
              <a:rPr lang="es-CO" dirty="0"/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3E23864-7B9B-DC9D-D156-BF326AB92B67}"/>
              </a:ext>
            </a:extLst>
          </p:cNvPr>
          <p:cNvSpPr txBox="1"/>
          <p:nvPr/>
        </p:nvSpPr>
        <p:spPr>
          <a:xfrm>
            <a:off x="833601" y="1988093"/>
            <a:ext cx="4908734" cy="2533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java.util.HashMap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HashMap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String</a:t>
            </a:r>
            <a:r>
              <a:rPr lang="es-CO" dirty="0">
                <a:solidFill>
                  <a:srgbClr val="0070C0"/>
                </a:solidFill>
              </a:rPr>
              <a:t>, </a:t>
            </a:r>
            <a:r>
              <a:rPr lang="es-CO" dirty="0" err="1">
                <a:solidFill>
                  <a:srgbClr val="0070C0"/>
                </a:solidFill>
              </a:rPr>
              <a:t>Integer</a:t>
            </a:r>
            <a:r>
              <a:rPr lang="es-CO" dirty="0">
                <a:solidFill>
                  <a:srgbClr val="0070C0"/>
                </a:solidFill>
              </a:rPr>
              <a:t>&gt; mapa = new </a:t>
            </a:r>
            <a:r>
              <a:rPr lang="es-CO" dirty="0" err="1">
                <a:solidFill>
                  <a:srgbClr val="0070C0"/>
                </a:solidFill>
              </a:rPr>
              <a:t>HashMap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mapa.put</a:t>
            </a:r>
            <a:r>
              <a:rPr lang="es-CO" dirty="0">
                <a:solidFill>
                  <a:srgbClr val="0070C0"/>
                </a:solidFill>
              </a:rPr>
              <a:t>("clave1", 10);</a:t>
            </a:r>
          </a:p>
          <a:p>
            <a:r>
              <a:rPr lang="es-CO" dirty="0" err="1">
                <a:solidFill>
                  <a:srgbClr val="0070C0"/>
                </a:solidFill>
              </a:rPr>
              <a:t>mapa.put</a:t>
            </a:r>
            <a:r>
              <a:rPr lang="es-CO" dirty="0">
                <a:solidFill>
                  <a:srgbClr val="0070C0"/>
                </a:solidFill>
              </a:rPr>
              <a:t>("clave2", 20);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</a:t>
            </a:r>
            <a:r>
              <a:rPr lang="es-CO" dirty="0" err="1">
                <a:solidFill>
                  <a:srgbClr val="0070C0"/>
                </a:solidFill>
              </a:rPr>
              <a:t>mapa.get</a:t>
            </a:r>
            <a:r>
              <a:rPr lang="es-CO" dirty="0">
                <a:solidFill>
                  <a:srgbClr val="0070C0"/>
                </a:solidFill>
              </a:rPr>
              <a:t>("clave1")); </a:t>
            </a:r>
          </a:p>
        </p:txBody>
      </p:sp>
    </p:spTree>
    <p:extLst>
      <p:ext uri="{BB962C8B-B14F-4D97-AF65-F5344CB8AC3E}">
        <p14:creationId xmlns:p14="http://schemas.microsoft.com/office/powerpoint/2010/main" val="310874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8F90A-834C-77FE-8517-3346F3AE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1101459-AA82-7C33-E5E1-54FB659F105A}"/>
              </a:ext>
            </a:extLst>
          </p:cNvPr>
          <p:cNvSpPr txBox="1"/>
          <p:nvPr/>
        </p:nvSpPr>
        <p:spPr>
          <a:xfrm>
            <a:off x="3229336" y="229868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Estructuras de Datos Esenciales en Java</a:t>
            </a:r>
            <a:r>
              <a:rPr lang="es-CO" sz="2400" b="1" dirty="0"/>
              <a:t> 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C4BB83-7ED1-150A-BFF1-B525E4F8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D31361C-AE61-066A-43C1-83609B14A989}"/>
              </a:ext>
            </a:extLst>
          </p:cNvPr>
          <p:cNvSpPr txBox="1"/>
          <p:nvPr/>
        </p:nvSpPr>
        <p:spPr>
          <a:xfrm>
            <a:off x="833601" y="1836118"/>
            <a:ext cx="18333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s-CO" dirty="0"/>
              <a:t>Pilas (</a:t>
            </a:r>
            <a:r>
              <a:rPr lang="es-CO" dirty="0" err="1"/>
              <a:t>Stack</a:t>
            </a:r>
            <a:r>
              <a:rPr lang="es-CO" dirty="0"/>
              <a:t>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4D7A2E-4923-58CE-D8FA-F21DC395C113}"/>
              </a:ext>
            </a:extLst>
          </p:cNvPr>
          <p:cNvSpPr txBox="1"/>
          <p:nvPr/>
        </p:nvSpPr>
        <p:spPr>
          <a:xfrm>
            <a:off x="909801" y="2277136"/>
            <a:ext cx="5093066" cy="21844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java.util.Stack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Stack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Integer</a:t>
            </a:r>
            <a:r>
              <a:rPr lang="es-CO" dirty="0">
                <a:solidFill>
                  <a:srgbClr val="0070C0"/>
                </a:solidFill>
              </a:rPr>
              <a:t>&gt; pila = new </a:t>
            </a:r>
            <a:r>
              <a:rPr lang="es-CO" dirty="0" err="1">
                <a:solidFill>
                  <a:srgbClr val="0070C0"/>
                </a:solidFill>
              </a:rPr>
              <a:t>Stack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pila.push</a:t>
            </a:r>
            <a:r>
              <a:rPr lang="es-CO" dirty="0">
                <a:solidFill>
                  <a:srgbClr val="0070C0"/>
                </a:solidFill>
              </a:rPr>
              <a:t>(1);</a:t>
            </a:r>
          </a:p>
          <a:p>
            <a:r>
              <a:rPr lang="es-CO" dirty="0" err="1">
                <a:solidFill>
                  <a:srgbClr val="0070C0"/>
                </a:solidFill>
              </a:rPr>
              <a:t>pila.push</a:t>
            </a:r>
            <a:r>
              <a:rPr lang="es-CO" dirty="0">
                <a:solidFill>
                  <a:srgbClr val="0070C0"/>
                </a:solidFill>
              </a:rPr>
              <a:t>(2);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</a:t>
            </a:r>
            <a:r>
              <a:rPr lang="es-CO" dirty="0" err="1">
                <a:solidFill>
                  <a:srgbClr val="0070C0"/>
                </a:solidFill>
              </a:rPr>
              <a:t>pila.pop</a:t>
            </a:r>
            <a:r>
              <a:rPr lang="es-CO" dirty="0">
                <a:solidFill>
                  <a:srgbClr val="0070C0"/>
                </a:solidFill>
              </a:rPr>
              <a:t>()); // Salida: 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0BB42B-B572-DF31-51F7-4ED20AEC8864}"/>
              </a:ext>
            </a:extLst>
          </p:cNvPr>
          <p:cNvSpPr txBox="1"/>
          <p:nvPr/>
        </p:nvSpPr>
        <p:spPr>
          <a:xfrm>
            <a:off x="6341543" y="1836118"/>
            <a:ext cx="2726257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Colas (</a:t>
            </a:r>
            <a:r>
              <a:rPr lang="es-CO" dirty="0" err="1"/>
              <a:t>Queue</a:t>
            </a:r>
            <a:r>
              <a:rPr lang="es-CO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32DBD2E-6837-7CB6-06DE-D295BA418605}"/>
              </a:ext>
            </a:extLst>
          </p:cNvPr>
          <p:cNvSpPr txBox="1"/>
          <p:nvPr/>
        </p:nvSpPr>
        <p:spPr>
          <a:xfrm>
            <a:off x="6256168" y="2277136"/>
            <a:ext cx="5507941" cy="2533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java.util.LinkedList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java.util.Queue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Queue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Integer</a:t>
            </a:r>
            <a:r>
              <a:rPr lang="es-CO" dirty="0">
                <a:solidFill>
                  <a:srgbClr val="0070C0"/>
                </a:solidFill>
              </a:rPr>
              <a:t>&gt; cola = new </a:t>
            </a:r>
            <a:r>
              <a:rPr lang="es-CO" dirty="0" err="1">
                <a:solidFill>
                  <a:srgbClr val="0070C0"/>
                </a:solidFill>
              </a:rPr>
              <a:t>LinkedList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cola.add</a:t>
            </a:r>
            <a:r>
              <a:rPr lang="es-CO" dirty="0">
                <a:solidFill>
                  <a:srgbClr val="0070C0"/>
                </a:solidFill>
              </a:rPr>
              <a:t>(1);</a:t>
            </a:r>
          </a:p>
          <a:p>
            <a:r>
              <a:rPr lang="es-CO" dirty="0" err="1">
                <a:solidFill>
                  <a:srgbClr val="0070C0"/>
                </a:solidFill>
              </a:rPr>
              <a:t>cola.add</a:t>
            </a:r>
            <a:r>
              <a:rPr lang="es-CO" dirty="0">
                <a:solidFill>
                  <a:srgbClr val="0070C0"/>
                </a:solidFill>
              </a:rPr>
              <a:t>(2);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</a:t>
            </a:r>
            <a:r>
              <a:rPr lang="es-CO" dirty="0" err="1">
                <a:solidFill>
                  <a:srgbClr val="0070C0"/>
                </a:solidFill>
              </a:rPr>
              <a:t>cola.poll</a:t>
            </a:r>
            <a:r>
              <a:rPr lang="es-CO" dirty="0">
                <a:solidFill>
                  <a:srgbClr val="0070C0"/>
                </a:solidFill>
              </a:rPr>
              <a:t>()); // Salida: 1</a:t>
            </a:r>
          </a:p>
        </p:txBody>
      </p:sp>
    </p:spTree>
    <p:extLst>
      <p:ext uri="{BB962C8B-B14F-4D97-AF65-F5344CB8AC3E}">
        <p14:creationId xmlns:p14="http://schemas.microsoft.com/office/powerpoint/2010/main" val="167938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52145-7103-F2F7-4563-FA8093DFE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AB7CFD-997B-30E9-712D-832BEDC27DFB}"/>
              </a:ext>
            </a:extLst>
          </p:cNvPr>
          <p:cNvSpPr txBox="1"/>
          <p:nvPr/>
        </p:nvSpPr>
        <p:spPr>
          <a:xfrm>
            <a:off x="3229336" y="229868"/>
            <a:ext cx="414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/>
              <a:t>Estructuras de Datos Esenciales en Java</a:t>
            </a:r>
            <a:r>
              <a:rPr lang="es-CO" sz="2400" b="1" dirty="0"/>
              <a:t> 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93E82A-95F0-001D-DA4E-26A2DA72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456" y="271508"/>
            <a:ext cx="1184087" cy="8376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AE18EB-F3BF-7971-8200-B08EA3918E41}"/>
              </a:ext>
            </a:extLst>
          </p:cNvPr>
          <p:cNvSpPr txBox="1"/>
          <p:nvPr/>
        </p:nvSpPr>
        <p:spPr>
          <a:xfrm>
            <a:off x="816668" y="1772301"/>
            <a:ext cx="2942532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Conjuntos (</a:t>
            </a:r>
            <a:r>
              <a:rPr lang="es-CO" dirty="0" err="1"/>
              <a:t>HashSet</a:t>
            </a:r>
            <a:r>
              <a:rPr lang="es-CO" dirty="0"/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47DD2A-ACC7-B274-1F4C-294EB5FB6B5D}"/>
              </a:ext>
            </a:extLst>
          </p:cNvPr>
          <p:cNvSpPr txBox="1"/>
          <p:nvPr/>
        </p:nvSpPr>
        <p:spPr>
          <a:xfrm>
            <a:off x="816668" y="2256768"/>
            <a:ext cx="5719599" cy="2533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70C0"/>
                </a:solidFill>
              </a:rPr>
              <a:t>import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 err="1">
                <a:solidFill>
                  <a:srgbClr val="0070C0"/>
                </a:solidFill>
              </a:rPr>
              <a:t>java.util.HashSet</a:t>
            </a:r>
            <a:r>
              <a:rPr lang="es-CO" dirty="0">
                <a:solidFill>
                  <a:srgbClr val="0070C0"/>
                </a:solidFill>
              </a:rPr>
              <a:t>;</a:t>
            </a:r>
          </a:p>
          <a:p>
            <a:endParaRPr lang="es-CO" dirty="0">
              <a:solidFill>
                <a:srgbClr val="0070C0"/>
              </a:solidFill>
            </a:endParaRPr>
          </a:p>
          <a:p>
            <a:r>
              <a:rPr lang="es-CO" dirty="0" err="1">
                <a:solidFill>
                  <a:srgbClr val="0070C0"/>
                </a:solidFill>
              </a:rPr>
              <a:t>HashSet</a:t>
            </a:r>
            <a:r>
              <a:rPr lang="es-CO" dirty="0">
                <a:solidFill>
                  <a:srgbClr val="0070C0"/>
                </a:solidFill>
              </a:rPr>
              <a:t>&lt;</a:t>
            </a:r>
            <a:r>
              <a:rPr lang="es-CO" dirty="0" err="1">
                <a:solidFill>
                  <a:srgbClr val="0070C0"/>
                </a:solidFill>
              </a:rPr>
              <a:t>Integer</a:t>
            </a:r>
            <a:r>
              <a:rPr lang="es-CO" dirty="0">
                <a:solidFill>
                  <a:srgbClr val="0070C0"/>
                </a:solidFill>
              </a:rPr>
              <a:t>&gt; conjunto = new </a:t>
            </a:r>
            <a:r>
              <a:rPr lang="es-CO" dirty="0" err="1">
                <a:solidFill>
                  <a:srgbClr val="0070C0"/>
                </a:solidFill>
              </a:rPr>
              <a:t>HashSet</a:t>
            </a:r>
            <a:r>
              <a:rPr lang="es-CO" dirty="0">
                <a:solidFill>
                  <a:srgbClr val="0070C0"/>
                </a:solidFill>
              </a:rPr>
              <a:t>&lt;&gt;();</a:t>
            </a:r>
          </a:p>
          <a:p>
            <a:r>
              <a:rPr lang="es-CO" dirty="0" err="1">
                <a:solidFill>
                  <a:srgbClr val="0070C0"/>
                </a:solidFill>
              </a:rPr>
              <a:t>conjunto.add</a:t>
            </a:r>
            <a:r>
              <a:rPr lang="es-CO" dirty="0">
                <a:solidFill>
                  <a:srgbClr val="0070C0"/>
                </a:solidFill>
              </a:rPr>
              <a:t>(1);</a:t>
            </a:r>
          </a:p>
          <a:p>
            <a:r>
              <a:rPr lang="es-CO" dirty="0" err="1">
                <a:solidFill>
                  <a:srgbClr val="0070C0"/>
                </a:solidFill>
              </a:rPr>
              <a:t>conjunto.add</a:t>
            </a:r>
            <a:r>
              <a:rPr lang="es-CO" dirty="0">
                <a:solidFill>
                  <a:srgbClr val="0070C0"/>
                </a:solidFill>
              </a:rPr>
              <a:t>(2);</a:t>
            </a:r>
          </a:p>
          <a:p>
            <a:r>
              <a:rPr lang="es-CO" dirty="0" err="1">
                <a:solidFill>
                  <a:srgbClr val="0070C0"/>
                </a:solidFill>
              </a:rPr>
              <a:t>conjunto.add</a:t>
            </a:r>
            <a:r>
              <a:rPr lang="es-CO" dirty="0">
                <a:solidFill>
                  <a:srgbClr val="0070C0"/>
                </a:solidFill>
              </a:rPr>
              <a:t>(1); // Ignorado, ya que 1 ya existe</a:t>
            </a:r>
          </a:p>
          <a:p>
            <a:r>
              <a:rPr lang="es-CO" dirty="0" err="1">
                <a:solidFill>
                  <a:srgbClr val="0070C0"/>
                </a:solidFill>
              </a:rPr>
              <a:t>System.out.println</a:t>
            </a:r>
            <a:r>
              <a:rPr lang="es-CO" dirty="0">
                <a:solidFill>
                  <a:srgbClr val="0070C0"/>
                </a:solidFill>
              </a:rPr>
              <a:t>(conjunto); // Salida: [1, 2]</a:t>
            </a:r>
          </a:p>
        </p:txBody>
      </p:sp>
    </p:spTree>
    <p:extLst>
      <p:ext uri="{BB962C8B-B14F-4D97-AF65-F5344CB8AC3E}">
        <p14:creationId xmlns:p14="http://schemas.microsoft.com/office/powerpoint/2010/main" val="2478608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1571</Words>
  <Application>Microsoft Office PowerPoint</Application>
  <PresentationFormat>Personalizado</PresentationFormat>
  <Paragraphs>278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Jes�s Ariel Gonz�lez Bonilla</cp:lastModifiedBy>
  <cp:revision>160</cp:revision>
  <dcterms:created xsi:type="dcterms:W3CDTF">2020-08-21T13:03:05Z</dcterms:created>
  <dcterms:modified xsi:type="dcterms:W3CDTF">2024-11-21T21:35:02Z</dcterms:modified>
</cp:coreProperties>
</file>